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sldIdLst>
    <p:sldId id="257" r:id="rId2"/>
    <p:sldId id="314" r:id="rId3"/>
    <p:sldId id="275" r:id="rId4"/>
    <p:sldId id="293" r:id="rId5"/>
    <p:sldId id="318" r:id="rId6"/>
    <p:sldId id="315" r:id="rId7"/>
    <p:sldId id="316" r:id="rId8"/>
    <p:sldId id="317" r:id="rId9"/>
    <p:sldId id="344" r:id="rId10"/>
    <p:sldId id="294" r:id="rId11"/>
    <p:sldId id="324" r:id="rId12"/>
    <p:sldId id="260" r:id="rId13"/>
    <p:sldId id="258" r:id="rId14"/>
    <p:sldId id="325" r:id="rId15"/>
    <p:sldId id="261" r:id="rId16"/>
    <p:sldId id="326" r:id="rId17"/>
    <p:sldId id="329" r:id="rId18"/>
    <p:sldId id="330" r:id="rId19"/>
    <p:sldId id="269" r:id="rId20"/>
    <p:sldId id="268" r:id="rId21"/>
    <p:sldId id="267" r:id="rId22"/>
    <p:sldId id="278" r:id="rId23"/>
    <p:sldId id="266" r:id="rId24"/>
    <p:sldId id="279" r:id="rId25"/>
    <p:sldId id="277" r:id="rId26"/>
    <p:sldId id="265" r:id="rId27"/>
    <p:sldId id="285" r:id="rId28"/>
    <p:sldId id="331" r:id="rId29"/>
    <p:sldId id="332" r:id="rId30"/>
    <p:sldId id="334" r:id="rId31"/>
    <p:sldId id="335" r:id="rId32"/>
    <p:sldId id="337" r:id="rId33"/>
    <p:sldId id="336" r:id="rId34"/>
    <p:sldId id="338" r:id="rId35"/>
    <p:sldId id="333" r:id="rId36"/>
    <p:sldId id="321" r:id="rId37"/>
    <p:sldId id="319" r:id="rId38"/>
    <p:sldId id="327" r:id="rId39"/>
    <p:sldId id="328" r:id="rId40"/>
    <p:sldId id="323" r:id="rId41"/>
    <p:sldId id="296" r:id="rId42"/>
    <p:sldId id="297" r:id="rId43"/>
    <p:sldId id="298" r:id="rId44"/>
    <p:sldId id="301" r:id="rId45"/>
    <p:sldId id="302" r:id="rId46"/>
    <p:sldId id="303" r:id="rId47"/>
    <p:sldId id="304" r:id="rId48"/>
    <p:sldId id="307" r:id="rId49"/>
    <p:sldId id="341" r:id="rId50"/>
    <p:sldId id="308" r:id="rId51"/>
    <p:sldId id="270" r:id="rId52"/>
    <p:sldId id="273" r:id="rId53"/>
    <p:sldId id="346" r:id="rId54"/>
    <p:sldId id="347" r:id="rId55"/>
    <p:sldId id="345" r:id="rId56"/>
    <p:sldId id="348" r:id="rId57"/>
    <p:sldId id="309" r:id="rId58"/>
    <p:sldId id="310" r:id="rId59"/>
    <p:sldId id="342" r:id="rId60"/>
    <p:sldId id="343" r:id="rId61"/>
    <p:sldId id="312" r:id="rId62"/>
    <p:sldId id="350" r:id="rId63"/>
    <p:sldId id="349" r:id="rId64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318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477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8636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0795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279" autoAdjust="0"/>
    <p:restoredTop sz="94574" autoAdjust="0"/>
  </p:normalViewPr>
  <p:slideViewPr>
    <p:cSldViewPr>
      <p:cViewPr>
        <p:scale>
          <a:sx n="70" d="100"/>
          <a:sy n="70" d="100"/>
        </p:scale>
        <p:origin x="1692" y="27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58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1006475"/>
            <a:ext cx="4594225" cy="3444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5437" cy="3824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598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2357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2357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605838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5838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5pPr>
      <a:lvl6pPr marL="15367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8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6pPr>
      <a:lvl7pPr marL="19939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8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7pPr>
      <a:lvl8pPr marL="24511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8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8pPr>
      <a:lvl9pPr marL="29083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8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9pPr>
    </p:titleStyle>
    <p:bodyStyle>
      <a:lvl1pPr marL="431800" indent="-323850" algn="l" defTabSz="457200" rtl="0" eaLnBrk="0" fontAlgn="base" hangingPunct="0">
        <a:lnSpc>
          <a:spcPct val="93000"/>
        </a:lnSpc>
        <a:spcBef>
          <a:spcPct val="0"/>
        </a:spcBef>
        <a:spcAft>
          <a:spcPts val="888"/>
        </a:spcAft>
        <a:buClr>
          <a:srgbClr val="000000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itchFamily="18" charset="2"/>
        <a:buChar char="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g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>
          <a:xfrm>
            <a:off x="647824" y="2627709"/>
            <a:ext cx="8569325" cy="1620838"/>
          </a:xfrm>
        </p:spPr>
        <p:txBody>
          <a:bodyPr/>
          <a:lstStyle/>
          <a:p>
            <a:pPr eaLnBrk="1">
              <a:defRPr/>
            </a:pPr>
            <a:r>
              <a:rPr lang="it-IT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Onda</a:t>
            </a:r>
            <a:br>
              <a:rPr lang="it-IT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Osservatorio  Nazionale sulla Salute della Donna e di genere</a:t>
            </a:r>
            <a:r>
              <a:rPr lang="it-IT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donne e le malattie reumatiche </a:t>
            </a:r>
            <a:br>
              <a:rPr lang="it-IT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it-IT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connettiviti</a:t>
            </a:r>
            <a:r>
              <a:rPr lang="it-IT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le artriti: cosa sono  e quando sospettarle</a:t>
            </a:r>
          </a:p>
        </p:txBody>
      </p:sp>
      <p:sp>
        <p:nvSpPr>
          <p:cNvPr id="2051" name="Sottotitolo 4"/>
          <p:cNvSpPr>
            <a:spLocks noGrp="1"/>
          </p:cNvSpPr>
          <p:nvPr>
            <p:ph type="subTitle" idx="1"/>
          </p:nvPr>
        </p:nvSpPr>
        <p:spPr>
          <a:xfrm>
            <a:off x="1511920" y="5075981"/>
            <a:ext cx="7056437" cy="1931988"/>
          </a:xfrm>
        </p:spPr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sz="2400" dirty="0" smtClean="0"/>
              <a:t>Dr.ssa Maria Rosa Pozzi</a:t>
            </a:r>
          </a:p>
          <a:p>
            <a:r>
              <a:rPr lang="it-IT" sz="2400" dirty="0" smtClean="0"/>
              <a:t>Responsabile Struttura Semplice di Reumatologia</a:t>
            </a:r>
          </a:p>
          <a:p>
            <a:r>
              <a:rPr lang="it-IT" sz="2400" dirty="0" smtClean="0"/>
              <a:t>Ospedale San Gerardo</a:t>
            </a:r>
          </a:p>
        </p:txBody>
      </p:sp>
      <p:pic>
        <p:nvPicPr>
          <p:cNvPr id="2052" name="Picture 4" descr="C:\Users\User\Desktop\lavori -abstract\ONDA medicina di genere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592" y="539477"/>
            <a:ext cx="1866900" cy="156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784" y="323453"/>
            <a:ext cx="9072562" cy="2143125"/>
          </a:xfrm>
        </p:spPr>
        <p:txBody>
          <a:bodyPr>
            <a:normAutofit/>
          </a:bodyPr>
          <a:lstStyle/>
          <a:p>
            <a:pPr algn="just">
              <a:buFont typeface="Arial" charset="0"/>
              <a:buNone/>
              <a:defRPr/>
            </a:pPr>
            <a:r>
              <a:rPr lang="it-IT" sz="2600" dirty="0" smtClean="0">
                <a:latin typeface="+mj-lt"/>
              </a:rPr>
              <a:t>    Le malattie autoimmuni sono molte, talune caratterizzate da coinvolgimento sistemico, come il Lupus eritematoso sistemico, la </a:t>
            </a:r>
            <a:r>
              <a:rPr lang="it-IT" sz="2600" dirty="0" err="1" smtClean="0">
                <a:latin typeface="+mj-lt"/>
              </a:rPr>
              <a:t>Sclerodermia</a:t>
            </a:r>
            <a:r>
              <a:rPr lang="it-IT" sz="2600" dirty="0" smtClean="0">
                <a:latin typeface="+mj-lt"/>
              </a:rPr>
              <a:t> o la sindrome di </a:t>
            </a:r>
            <a:r>
              <a:rPr lang="it-IT" sz="2600" dirty="0" err="1" smtClean="0">
                <a:latin typeface="+mj-lt"/>
              </a:rPr>
              <a:t>Sjogren</a:t>
            </a:r>
            <a:r>
              <a:rPr lang="it-IT" sz="2600" dirty="0" smtClean="0">
                <a:latin typeface="+mj-lt"/>
              </a:rPr>
              <a:t>, altre da coinvolgimento d’organo come la tiroidite autoimmune o la sclerosi multipla</a:t>
            </a:r>
            <a:r>
              <a:rPr lang="it-IT" dirty="0" smtClean="0">
                <a:latin typeface="+mj-lt"/>
              </a:rPr>
              <a:t>. </a:t>
            </a:r>
            <a:endParaRPr lang="it-IT" dirty="0">
              <a:latin typeface="+mj-lt"/>
            </a:endParaRPr>
          </a:p>
        </p:txBody>
      </p:sp>
      <p:pic>
        <p:nvPicPr>
          <p:cNvPr id="12291" name="Picture 2" descr="C:\Users\User\Desktop\autoimmu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016" y="2195661"/>
            <a:ext cx="5075237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7784" y="611485"/>
            <a:ext cx="8605838" cy="1260475"/>
          </a:xfrm>
        </p:spPr>
        <p:txBody>
          <a:bodyPr/>
          <a:lstStyle/>
          <a:p>
            <a:r>
              <a:rPr lang="it-IT" sz="3200" dirty="0" smtClean="0"/>
              <a:t>le malattie autoimmuni sistemiche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9775" y="1979638"/>
            <a:ext cx="5452665" cy="4883126"/>
          </a:xfrm>
        </p:spPr>
        <p:txBody>
          <a:bodyPr/>
          <a:lstStyle/>
          <a:p>
            <a:pPr>
              <a:buNone/>
            </a:pPr>
            <a:endParaRPr lang="it-IT" sz="3200" dirty="0" smtClean="0"/>
          </a:p>
          <a:p>
            <a:r>
              <a:rPr lang="it-IT" sz="3200" b="1" dirty="0" smtClean="0"/>
              <a:t>Lupus eritematoso sistemico</a:t>
            </a:r>
          </a:p>
          <a:p>
            <a:pPr>
              <a:buNone/>
            </a:pPr>
            <a:endParaRPr lang="it-IT" sz="3200" dirty="0" smtClean="0"/>
          </a:p>
          <a:p>
            <a:r>
              <a:rPr lang="it-IT" sz="3200" dirty="0" smtClean="0"/>
              <a:t>Sclerosi sistemica</a:t>
            </a:r>
          </a:p>
          <a:p>
            <a:pPr>
              <a:buNone/>
            </a:pPr>
            <a:endParaRPr lang="it-IT" sz="3200" dirty="0" smtClean="0"/>
          </a:p>
          <a:p>
            <a:r>
              <a:rPr lang="it-IT" sz="3200" dirty="0" smtClean="0"/>
              <a:t>Sindrome di </a:t>
            </a:r>
            <a:r>
              <a:rPr lang="it-IT" sz="3200" dirty="0" err="1" smtClean="0"/>
              <a:t>Sjogren</a:t>
            </a:r>
            <a:endParaRPr lang="it-IT" sz="3200" dirty="0" smtClean="0"/>
          </a:p>
          <a:p>
            <a:endParaRPr lang="it-IT" sz="3200" dirty="0" smtClean="0"/>
          </a:p>
          <a:p>
            <a:r>
              <a:rPr lang="it-IT" sz="3200" dirty="0" smtClean="0"/>
              <a:t>Artrite reumatoide</a:t>
            </a:r>
          </a:p>
          <a:p>
            <a:endParaRPr lang="it-IT" sz="3200" dirty="0"/>
          </a:p>
        </p:txBody>
      </p:sp>
      <p:pic>
        <p:nvPicPr>
          <p:cNvPr id="8" name="Picture 4" descr="C:\Users\User\Desktop\lavori -abstract\ONDA medicina di genere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2640" y="683493"/>
            <a:ext cx="1866900" cy="156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dualibra.com/wp-content/uploads/2012/04/037800~1/Part%2014.%20Disorders%20of%20the%20Immune%20System,%20Connective%20Tissue,%20and%20Joints/Section%202.%20Disorders%20of%20Immune-Mediated%20Injury/313_files/loadBinary_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544513"/>
            <a:ext cx="8662987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remedicajournals.com/CML-Rheumatology/BrowseIssues/Volume-27-Issue-4/ImageOpen.axd?aaid=46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971550"/>
            <a:ext cx="3798887" cy="57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Full-size image (37 K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9825" y="466725"/>
            <a:ext cx="4627563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e 3"/>
          <p:cNvSpPr/>
          <p:nvPr/>
        </p:nvSpPr>
        <p:spPr bwMode="auto">
          <a:xfrm>
            <a:off x="6048424" y="1187549"/>
            <a:ext cx="1296144" cy="20882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effectLst/>
              <a:latin typeface="Times New Roman" pitchFamily="16" charset="0"/>
            </a:endParaRPr>
          </a:p>
        </p:txBody>
      </p:sp>
      <p:sp>
        <p:nvSpPr>
          <p:cNvPr id="5" name="Ovale 4"/>
          <p:cNvSpPr/>
          <p:nvPr/>
        </p:nvSpPr>
        <p:spPr bwMode="auto">
          <a:xfrm>
            <a:off x="5904408" y="4643933"/>
            <a:ext cx="1296144" cy="21602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effectLst/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User\Desktop\lavori -abstract\ONDA medicina di genere\lu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792" y="395461"/>
            <a:ext cx="4248472" cy="4248472"/>
          </a:xfrm>
          <a:prstGeom prst="rect">
            <a:avLst/>
          </a:prstGeom>
          <a:noFill/>
        </p:spPr>
      </p:pic>
      <p:pic>
        <p:nvPicPr>
          <p:cNvPr id="76803" name="Picture 3" descr="C:\Users\User\Desktop\lavori -abstract\ONDA medicina di genere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488" y="5580037"/>
            <a:ext cx="2599556" cy="1729886"/>
          </a:xfrm>
          <a:prstGeom prst="rect">
            <a:avLst/>
          </a:prstGeom>
          <a:noFill/>
        </p:spPr>
      </p:pic>
      <p:pic>
        <p:nvPicPr>
          <p:cNvPr id="76804" name="Picture 4" descr="C:\Users\User\Desktop\lavori -abstract\ONDA medicina di genere\carac_photo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2400" y="611485"/>
            <a:ext cx="3693637" cy="2966452"/>
          </a:xfrm>
          <a:prstGeom prst="rect">
            <a:avLst/>
          </a:prstGeom>
          <a:noFill/>
        </p:spPr>
      </p:pic>
      <p:pic>
        <p:nvPicPr>
          <p:cNvPr id="76805" name="Picture 5" descr="C:\Users\User\Desktop\lavori -abstract\ONDA medicina di genere\download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2480" y="3851845"/>
            <a:ext cx="3086472" cy="1523946"/>
          </a:xfrm>
          <a:prstGeom prst="rect">
            <a:avLst/>
          </a:prstGeom>
          <a:noFill/>
        </p:spPr>
      </p:pic>
      <p:pic>
        <p:nvPicPr>
          <p:cNvPr id="8" name="Picture 4" descr="http://www.beltina.org/pics/alopec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8184" y="4355901"/>
            <a:ext cx="2351087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dgrh.de/fileadmin/media/AusOrtWeiterbildung/studAusbildung/bilder/bilder_kollagenosen_vaskulitiden/abb_11_2_alopecia_areata_s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99917"/>
            <a:ext cx="3816176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Lupus ra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288"/>
            <a:ext cx="37719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 descr="http://img.tfd.com/mosby/thumbs/500142-fx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813" y="323850"/>
            <a:ext cx="23812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http://dnndesigner.com/wp-content/uploads/2012/10/lupus-disco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9100" y="0"/>
            <a:ext cx="28575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8" descr="http://images.rheumatology.org/image_dir/album75693/md_00-06-0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2968625"/>
            <a:ext cx="3621088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0" descr="http://drugline.org/img/ail/1217_1224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5138" y="385127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503808" y="755501"/>
            <a:ext cx="7128792" cy="151216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effectLst/>
              <a:latin typeface="Times New Roman" pitchFamily="16" charset="0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503808" y="2411685"/>
            <a:ext cx="7128792" cy="151216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effectLst/>
              <a:latin typeface="Times New Roman" pitchFamily="16" charset="0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503808" y="3995861"/>
            <a:ext cx="7128792" cy="151216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effectLst/>
              <a:latin typeface="Times New Roman" pitchFamily="16" charset="0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503808" y="5652045"/>
            <a:ext cx="7128792" cy="151216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effectLst/>
              <a:latin typeface="Times New Roman" pitchFamily="1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63848" y="1331565"/>
            <a:ext cx="2659702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Febbre e stanchezza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91840" y="2987749"/>
            <a:ext cx="3094117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Dolore ad articolazioni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19832" y="4499917"/>
            <a:ext cx="5378395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Eruzioni cutanee , perdita di capelli  e </a:t>
            </a:r>
            <a:r>
              <a:rPr lang="it-IT" dirty="0" err="1" smtClean="0"/>
              <a:t>afte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63848" y="6156101"/>
            <a:ext cx="2969083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Fenomeno di </a:t>
            </a:r>
            <a:r>
              <a:rPr lang="it-IT" dirty="0" err="1" smtClean="0"/>
              <a:t>Raynaud</a:t>
            </a:r>
            <a:endParaRPr lang="it-IT" dirty="0"/>
          </a:p>
        </p:txBody>
      </p:sp>
      <p:pic>
        <p:nvPicPr>
          <p:cNvPr id="13" name="Picture 6" descr="http://dnndesigner.com/wp-content/uploads/2012/10/lupus-disco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424" y="4067869"/>
            <a:ext cx="1345928" cy="137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www.inerboristeria.com/files/raynaud-malattia-fenome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224" y="5652045"/>
            <a:ext cx="2070646" cy="1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 descr="C:\Users\User\Desktop\lavori -abstract\ONDA medicina di genere\download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272" y="827509"/>
            <a:ext cx="2186940" cy="1405508"/>
          </a:xfrm>
          <a:prstGeom prst="rect">
            <a:avLst/>
          </a:prstGeom>
          <a:noFill/>
        </p:spPr>
      </p:pic>
      <p:pic>
        <p:nvPicPr>
          <p:cNvPr id="77827" name="Picture 3" descr="C:\Users\User\Desktop\lavori -abstract\ONDA medicina di genere\images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4328" y="2483693"/>
            <a:ext cx="1354460" cy="1354460"/>
          </a:xfrm>
          <a:prstGeom prst="rect">
            <a:avLst/>
          </a:prstGeom>
          <a:noFill/>
        </p:spPr>
      </p:pic>
      <p:pic>
        <p:nvPicPr>
          <p:cNvPr id="77828" name="Picture 4" descr="C:\Users\User\Desktop\lavori -abstract\ONDA medicina di genere\2014-08-24-Redfla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37244" y="2987749"/>
            <a:ext cx="2343381" cy="1564207"/>
          </a:xfrm>
          <a:prstGeom prst="rect">
            <a:avLst/>
          </a:prstGeom>
          <a:noFill/>
        </p:spPr>
      </p:pic>
      <p:sp>
        <p:nvSpPr>
          <p:cNvPr id="19" name="CasellaDiTesto 18"/>
          <p:cNvSpPr txBox="1"/>
          <p:nvPr/>
        </p:nvSpPr>
        <p:spPr>
          <a:xfrm>
            <a:off x="7920632" y="1619597"/>
            <a:ext cx="1814920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Red </a:t>
            </a:r>
            <a:r>
              <a:rPr lang="it-IT" sz="3200" b="1" dirty="0" err="1" smtClean="0"/>
              <a:t>flags</a:t>
            </a:r>
            <a:endParaRPr lang="it-IT" sz="3200" b="1" dirty="0"/>
          </a:p>
        </p:txBody>
      </p:sp>
      <p:sp>
        <p:nvSpPr>
          <p:cNvPr id="20" name="Rettangolo 19"/>
          <p:cNvSpPr/>
          <p:nvPr/>
        </p:nvSpPr>
        <p:spPr bwMode="auto">
          <a:xfrm>
            <a:off x="7848624" y="1475581"/>
            <a:ext cx="2016224" cy="864096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effectLst/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7784" y="611485"/>
            <a:ext cx="8605838" cy="1260475"/>
          </a:xfrm>
        </p:spPr>
        <p:txBody>
          <a:bodyPr/>
          <a:lstStyle/>
          <a:p>
            <a:r>
              <a:rPr lang="it-IT" sz="3200" dirty="0" smtClean="0"/>
              <a:t>le malattie autoimmuni sistemiche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9775" y="1979638"/>
            <a:ext cx="5452665" cy="4883126"/>
          </a:xfrm>
        </p:spPr>
        <p:txBody>
          <a:bodyPr/>
          <a:lstStyle/>
          <a:p>
            <a:pPr>
              <a:buNone/>
            </a:pPr>
            <a:endParaRPr lang="it-IT" sz="3200" dirty="0" smtClean="0"/>
          </a:p>
          <a:p>
            <a:r>
              <a:rPr lang="it-IT" sz="3200" dirty="0" smtClean="0"/>
              <a:t>Lupus eritematoso sistemico</a:t>
            </a:r>
          </a:p>
          <a:p>
            <a:pPr>
              <a:buNone/>
            </a:pPr>
            <a:endParaRPr lang="it-IT" sz="3200" dirty="0" smtClean="0"/>
          </a:p>
          <a:p>
            <a:r>
              <a:rPr lang="it-IT" sz="3200" b="1" dirty="0" smtClean="0"/>
              <a:t>Sclerosi sistemica</a:t>
            </a:r>
          </a:p>
          <a:p>
            <a:pPr>
              <a:buNone/>
            </a:pPr>
            <a:endParaRPr lang="it-IT" sz="3200" dirty="0" smtClean="0"/>
          </a:p>
          <a:p>
            <a:r>
              <a:rPr lang="it-IT" sz="3200" dirty="0" smtClean="0"/>
              <a:t>Sindrome di </a:t>
            </a:r>
            <a:r>
              <a:rPr lang="it-IT" sz="3200" dirty="0" err="1" smtClean="0"/>
              <a:t>Sjogren</a:t>
            </a:r>
            <a:endParaRPr lang="it-IT" sz="3200" dirty="0" smtClean="0"/>
          </a:p>
          <a:p>
            <a:endParaRPr lang="it-IT" sz="3200" dirty="0" smtClean="0"/>
          </a:p>
          <a:p>
            <a:r>
              <a:rPr lang="it-IT" sz="3200" dirty="0" smtClean="0"/>
              <a:t>Artrite reumatoide</a:t>
            </a:r>
          </a:p>
          <a:p>
            <a:endParaRPr lang="it-IT" sz="3200" dirty="0"/>
          </a:p>
        </p:txBody>
      </p:sp>
      <p:pic>
        <p:nvPicPr>
          <p:cNvPr id="8" name="Picture 4" descr="C:\Users\User\Desktop\lavori -abstract\ONDA medicina di genere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2640" y="683493"/>
            <a:ext cx="1866900" cy="156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5816" y="251446"/>
            <a:ext cx="8856984" cy="2016224"/>
          </a:xfrm>
        </p:spPr>
        <p:txBody>
          <a:bodyPr/>
          <a:lstStyle/>
          <a:p>
            <a:r>
              <a:rPr lang="it-IT" dirty="0" smtClean="0"/>
              <a:t>La Sclerosi Sistemica ( o </a:t>
            </a:r>
            <a:r>
              <a:rPr lang="it-IT" dirty="0" err="1" smtClean="0"/>
              <a:t>Sclerodermia</a:t>
            </a:r>
            <a:r>
              <a:rPr lang="it-IT" dirty="0" smtClean="0"/>
              <a:t>) è una malattia sistemica la cui caratteristica “tipica” è rappresentata dall’ “</a:t>
            </a:r>
            <a:r>
              <a:rPr lang="it-IT" b="1" dirty="0" smtClean="0"/>
              <a:t>indurimento” della pelle</a:t>
            </a:r>
            <a:r>
              <a:rPr lang="it-IT" dirty="0" smtClean="0"/>
              <a:t>.</a:t>
            </a:r>
          </a:p>
          <a:p>
            <a:r>
              <a:rPr lang="it-IT" dirty="0" smtClean="0"/>
              <a:t>Altro sintomo tipico è il </a:t>
            </a:r>
            <a:r>
              <a:rPr lang="it-IT" b="1" dirty="0" smtClean="0"/>
              <a:t>fenomeno di </a:t>
            </a:r>
            <a:r>
              <a:rPr lang="it-IT" b="1" dirty="0" err="1" smtClean="0"/>
              <a:t>Raynaud</a:t>
            </a:r>
            <a:r>
              <a:rPr lang="it-IT" dirty="0" smtClean="0"/>
              <a:t>, manifestazione vascolare.</a:t>
            </a:r>
          </a:p>
          <a:p>
            <a:r>
              <a:rPr lang="it-IT" dirty="0" smtClean="0"/>
              <a:t>Le </a:t>
            </a:r>
            <a:r>
              <a:rPr lang="it-IT" b="1" dirty="0" smtClean="0"/>
              <a:t>ulcere digitali </a:t>
            </a:r>
            <a:r>
              <a:rPr lang="it-IT" dirty="0" smtClean="0"/>
              <a:t>sono un sintomo molto frequente</a:t>
            </a:r>
          </a:p>
          <a:p>
            <a:r>
              <a:rPr lang="it-IT" dirty="0" smtClean="0"/>
              <a:t>La malattia però può interessare </a:t>
            </a:r>
            <a:r>
              <a:rPr lang="it-IT" b="1" dirty="0" smtClean="0"/>
              <a:t>cuore , polmone, vasi polmonari, rene, intestino, articolazioni</a:t>
            </a:r>
          </a:p>
          <a:p>
            <a:endParaRPr lang="it-IT" dirty="0"/>
          </a:p>
        </p:txBody>
      </p:sp>
      <p:pic>
        <p:nvPicPr>
          <p:cNvPr id="4" name="Picture 2" descr="http://www.pah-info.com/images/fullscreen/larg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335" y="2411685"/>
            <a:ext cx="566995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Raynaud'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850"/>
            <a:ext cx="55911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 descr="http://www.bmj.com/highwire/filestream/565515/field_highwire_fragment_image_l/0/F1.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663" y="3924300"/>
            <a:ext cx="38623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ttangolo arrotondato 3"/>
          <p:cNvSpPr>
            <a:spLocks noChangeArrowheads="1"/>
          </p:cNvSpPr>
          <p:nvPr/>
        </p:nvSpPr>
        <p:spPr bwMode="auto">
          <a:xfrm>
            <a:off x="5761038" y="611188"/>
            <a:ext cx="3959225" cy="192246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it-IT" sz="2800" b="1"/>
              <a:t>Il fenomeno di Raynaud</a:t>
            </a:r>
          </a:p>
          <a:p>
            <a:pPr algn="ctr"/>
            <a:r>
              <a:rPr lang="it-IT" sz="2800" b="1"/>
              <a:t>spesso il primo sintomo della Sclerodermia</a:t>
            </a:r>
          </a:p>
        </p:txBody>
      </p:sp>
      <p:pic>
        <p:nvPicPr>
          <p:cNvPr id="5" name="Picture 4" descr="http://www.bmj.com/highwire/filestream/565515/field_highwire_fragment_image_l/0/F1.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400" y="3923853"/>
            <a:ext cx="38623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Agenda</a:t>
            </a:r>
          </a:p>
        </p:txBody>
      </p:sp>
      <p:sp>
        <p:nvSpPr>
          <p:cNvPr id="3075" name="Segnaposto contenuto 2"/>
          <p:cNvSpPr>
            <a:spLocks noGrp="1"/>
          </p:cNvSpPr>
          <p:nvPr>
            <p:ph idx="1"/>
          </p:nvPr>
        </p:nvSpPr>
        <p:spPr>
          <a:xfrm>
            <a:off x="719139" y="1692275"/>
            <a:ext cx="6697437" cy="4760913"/>
          </a:xfrm>
        </p:spPr>
        <p:txBody>
          <a:bodyPr/>
          <a:lstStyle/>
          <a:p>
            <a:r>
              <a:rPr lang="it-IT" sz="2800" dirty="0" smtClean="0"/>
              <a:t>malattie autoimmuni e sesso femminile</a:t>
            </a:r>
          </a:p>
          <a:p>
            <a:r>
              <a:rPr lang="it-IT" sz="2800" dirty="0" smtClean="0"/>
              <a:t>quanti soffrono di malattie autoimmuni</a:t>
            </a:r>
          </a:p>
          <a:p>
            <a:r>
              <a:rPr lang="it-IT" sz="2800" dirty="0" smtClean="0"/>
              <a:t>le malattie autoimmuni sistemiche</a:t>
            </a:r>
          </a:p>
          <a:p>
            <a:r>
              <a:rPr lang="it-IT" sz="2800" dirty="0" smtClean="0"/>
              <a:t>le malattie autoimmuni nelle età della vita:</a:t>
            </a:r>
          </a:p>
          <a:p>
            <a:pPr lvl="1"/>
            <a:r>
              <a:rPr lang="it-IT" sz="2400" dirty="0" smtClean="0"/>
              <a:t>sessualità </a:t>
            </a:r>
          </a:p>
          <a:p>
            <a:pPr lvl="1"/>
            <a:r>
              <a:rPr lang="it-IT" sz="2400" dirty="0" smtClean="0"/>
              <a:t>fertilità</a:t>
            </a:r>
          </a:p>
          <a:p>
            <a:pPr lvl="1"/>
            <a:r>
              <a:rPr lang="it-IT" sz="2400" dirty="0" smtClean="0"/>
              <a:t>Gravidanza</a:t>
            </a:r>
          </a:p>
          <a:p>
            <a:pPr lvl="1"/>
            <a:r>
              <a:rPr lang="it-IT" sz="2400" dirty="0" smtClean="0"/>
              <a:t>menopausa</a:t>
            </a:r>
          </a:p>
          <a:p>
            <a:r>
              <a:rPr lang="it-IT" sz="2800" dirty="0" smtClean="0"/>
              <a:t>le malattie autoimmuni e la disabilità</a:t>
            </a:r>
          </a:p>
        </p:txBody>
      </p:sp>
      <p:pic>
        <p:nvPicPr>
          <p:cNvPr id="4" name="Picture 4" descr="C:\Users\User\Desktop\lavori -abstract\ONDA medicina di genere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592" y="539477"/>
            <a:ext cx="1866900" cy="156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inerboristeria.com/files/raynaud-malattia-fenome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387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4" descr="http://medmedicine.it/sito/wp-content/uploads/2012/12/Raynauds_Syndr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213" y="1258888"/>
            <a:ext cx="4592637" cy="60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ttangolo arrotondato 3"/>
          <p:cNvSpPr>
            <a:spLocks noChangeArrowheads="1"/>
          </p:cNvSpPr>
          <p:nvPr/>
        </p:nvSpPr>
        <p:spPr bwMode="auto">
          <a:xfrm>
            <a:off x="360363" y="4284663"/>
            <a:ext cx="4248150" cy="295116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it-IT" sz="2600" b="1" dirty="0"/>
              <a:t>Non sempre è </a:t>
            </a:r>
            <a:r>
              <a:rPr lang="it-IT" sz="2600" b="1" dirty="0" err="1"/>
              <a:t>Sclerodermia</a:t>
            </a:r>
            <a:endParaRPr lang="it-IT" sz="2600" b="1" dirty="0"/>
          </a:p>
          <a:p>
            <a:endParaRPr lang="it-IT" sz="2600" b="1" dirty="0"/>
          </a:p>
          <a:p>
            <a:r>
              <a:rPr lang="it-IT" sz="2600" b="1" dirty="0"/>
              <a:t>… nel 10% dei casi il f. di </a:t>
            </a:r>
            <a:r>
              <a:rPr lang="it-IT" sz="2600" b="1" dirty="0" err="1"/>
              <a:t>Raynaud</a:t>
            </a:r>
            <a:r>
              <a:rPr lang="it-IT" sz="2600" b="1" dirty="0"/>
              <a:t> precede la comparsa di una malattia autoimmune</a:t>
            </a:r>
          </a:p>
        </p:txBody>
      </p:sp>
      <p:pic>
        <p:nvPicPr>
          <p:cNvPr id="5" name="Picture 4" descr="http://medmedicine.it/sito/wp-content/uploads/2012/12/Raynauds_Syndr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336" y="1259557"/>
            <a:ext cx="4592637" cy="60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g.medscape.com/article/726/282/726282-fi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3" y="0"/>
            <a:ext cx="504031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4" descr="https://encrypted-tbn1.gstatic.com/images?q=tbn:ANd9GcQlxe-TOFI0ieuJyQSlpKO0kgbeXgZU6NHV1QCE64zmhBLYP6C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1619250"/>
            <a:ext cx="3413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6" descr="http://images.rheumatology.org/image_dir/album75696/150th_sm_09-09-0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713" y="3635375"/>
            <a:ext cx="3241675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8" descr="http://www.capillaroscopia.it/public/%5Ccutolo--figura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800" y="4090988"/>
            <a:ext cx="4608513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ttangolo arrotondato 5"/>
          <p:cNvSpPr>
            <a:spLocks noChangeArrowheads="1"/>
          </p:cNvSpPr>
          <p:nvPr/>
        </p:nvSpPr>
        <p:spPr bwMode="auto">
          <a:xfrm>
            <a:off x="5688013" y="179388"/>
            <a:ext cx="4176712" cy="12954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it-IT" sz="2600" b="1" dirty="0"/>
              <a:t>Le anomalie in </a:t>
            </a:r>
            <a:r>
              <a:rPr lang="it-IT" sz="2600" b="1" dirty="0" err="1"/>
              <a:t>videocapillaroscopia</a:t>
            </a:r>
            <a:r>
              <a:rPr lang="it-IT" sz="2600" b="1" dirty="0"/>
              <a:t> sono tipiche  della </a:t>
            </a:r>
            <a:r>
              <a:rPr lang="it-IT" sz="2600" b="1" dirty="0" err="1"/>
              <a:t>Sclerodermia</a:t>
            </a:r>
            <a:endParaRPr lang="it-IT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mg.medscape.com/article/731/883/731883-f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276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8" descr="Hands of a patient with early systemic sclerosis suffering from secondary Raynaud's phenomenon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950" y="3492500"/>
            <a:ext cx="53689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ttangolo arrotondato 3"/>
          <p:cNvSpPr>
            <a:spLocks noChangeArrowheads="1"/>
          </p:cNvSpPr>
          <p:nvPr/>
        </p:nvSpPr>
        <p:spPr bwMode="auto">
          <a:xfrm>
            <a:off x="5688013" y="900113"/>
            <a:ext cx="4032250" cy="223202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it-IT" sz="2600" b="1" dirty="0"/>
              <a:t>L’aspetto delle mani all’inizio è “</a:t>
            </a:r>
            <a:r>
              <a:rPr lang="it-IT" sz="2600" b="1" dirty="0" err="1"/>
              <a:t>puffy</a:t>
            </a:r>
            <a:r>
              <a:rPr lang="it-IT" sz="2600" b="1" dirty="0"/>
              <a:t>”</a:t>
            </a:r>
          </a:p>
          <a:p>
            <a:r>
              <a:rPr lang="it-IT" sz="2600" b="1" dirty="0"/>
              <a:t>Le mani sono gonfie e la pelle ispessita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http://www.ped-rheum.com/content/figures/1546-0096-5-6-2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87788"/>
            <a:ext cx="55086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5" descr="http://www.numoraffaele.it/images/mani-sclerodermic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4284663"/>
            <a:ext cx="3667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7" descr="http://www.numoraffaele.it/images/m_connettivo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3850"/>
            <a:ext cx="53816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ttangolo arrotondato 5"/>
          <p:cNvSpPr>
            <a:spLocks noChangeArrowheads="1"/>
          </p:cNvSpPr>
          <p:nvPr/>
        </p:nvSpPr>
        <p:spPr bwMode="auto">
          <a:xfrm>
            <a:off x="5976938" y="971550"/>
            <a:ext cx="3527425" cy="158432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it-IT" sz="2600" b="1"/>
              <a:t>La pelle diventa via via più dura e le mani si deformano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unige.ch/cyberdocuments/theses2002/MeiriSD/images/print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3" y="0"/>
            <a:ext cx="2894012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6" descr="http://3.bp.blogspot.com/_Bbz8RmSP6Tg/S9C50RJDHCI/AAAAAAAAASo/b6Bu-x41HEw/s320/deBruin,+Terri+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188" y="0"/>
            <a:ext cx="38163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http://img.tfd.com/mosby/thumbs/50021X-fx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27538"/>
            <a:ext cx="31686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" descr="http://www.ped-rheum.com/content/figures/1546-0096-5-6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3613" y="1187450"/>
            <a:ext cx="4037012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Rettangolo arrotondato 5"/>
          <p:cNvSpPr>
            <a:spLocks noChangeArrowheads="1"/>
          </p:cNvSpPr>
          <p:nvPr/>
        </p:nvSpPr>
        <p:spPr bwMode="auto">
          <a:xfrm>
            <a:off x="3240088" y="3851275"/>
            <a:ext cx="2736850" cy="338455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it-IT"/>
              <a:t>La pelle del viso si ispessisce, le labbra si assotigliano…aprire la bocca è difficile</a:t>
            </a:r>
          </a:p>
          <a:p>
            <a:r>
              <a:rPr lang="it-IT"/>
              <a:t>Compaiono capillari dilatati (teleangectasie)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http://www.sclerodermasociety.co.uk/userfiles/Skin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525" y="1187450"/>
            <a:ext cx="65468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arrotondato 2"/>
          <p:cNvSpPr/>
          <p:nvPr/>
        </p:nvSpPr>
        <p:spPr bwMode="auto">
          <a:xfrm>
            <a:off x="1511300" y="1547813"/>
            <a:ext cx="2376488" cy="12017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lang="it-IT" dirty="0" err="1">
                <a:latin typeface="Times New Roman" pitchFamily="16" charset="0"/>
              </a:rPr>
              <a:t>Sclerodermia</a:t>
            </a:r>
            <a:r>
              <a:rPr lang="it-IT" dirty="0">
                <a:latin typeface="Times New Roman" pitchFamily="16" charset="0"/>
              </a:rPr>
              <a:t> limitata</a:t>
            </a:r>
          </a:p>
        </p:txBody>
      </p:sp>
      <p:sp>
        <p:nvSpPr>
          <p:cNvPr id="4" name="Rettangolo arrotondato 3"/>
          <p:cNvSpPr/>
          <p:nvPr/>
        </p:nvSpPr>
        <p:spPr bwMode="auto">
          <a:xfrm>
            <a:off x="5688013" y="4716463"/>
            <a:ext cx="2016125" cy="11303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lang="it-IT" dirty="0" err="1">
                <a:latin typeface="Times New Roman" pitchFamily="16" charset="0"/>
              </a:rPr>
              <a:t>Sclerodermia</a:t>
            </a:r>
            <a:r>
              <a:rPr lang="it-IT" dirty="0">
                <a:latin typeface="Times New Roman" pitchFamily="16" charset="0"/>
              </a:rPr>
              <a:t> </a:t>
            </a:r>
          </a:p>
          <a:p>
            <a:pPr>
              <a:buFont typeface="Wingdings" charset="2"/>
              <a:buNone/>
              <a:defRPr/>
            </a:pPr>
            <a:r>
              <a:rPr lang="it-IT" dirty="0">
                <a:latin typeface="Times New Roman" pitchFamily="16" charset="0"/>
              </a:rPr>
              <a:t>diffusa</a:t>
            </a:r>
          </a:p>
        </p:txBody>
      </p:sp>
      <p:sp>
        <p:nvSpPr>
          <p:cNvPr id="5" name="Rettangolo arrotondato 4"/>
          <p:cNvSpPr/>
          <p:nvPr/>
        </p:nvSpPr>
        <p:spPr bwMode="auto">
          <a:xfrm>
            <a:off x="287338" y="3708400"/>
            <a:ext cx="2808287" cy="18002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lang="it-IT" b="1" dirty="0">
                <a:latin typeface="Times New Roman" pitchFamily="16" charset="0"/>
              </a:rPr>
              <a:t>Queste due forme di malattia hanno  comportamento e  prognosi diversi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medicineabout.com/communities/0/004/010/787/010/images/4573423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1763713"/>
            <a:ext cx="460851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4" descr="http://www.dartmouth.edu/~thabif/weeklyclinic111901/pictures/17scleroder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75" y="4140200"/>
            <a:ext cx="4876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ttangolo arrotondato 4"/>
          <p:cNvSpPr>
            <a:spLocks noChangeArrowheads="1"/>
          </p:cNvSpPr>
          <p:nvPr/>
        </p:nvSpPr>
        <p:spPr bwMode="auto">
          <a:xfrm>
            <a:off x="0" y="323850"/>
            <a:ext cx="6264275" cy="792163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it-IT" sz="2600" b="1" dirty="0"/>
              <a:t>E poi compaiono le ulcere</a:t>
            </a:r>
          </a:p>
        </p:txBody>
      </p:sp>
      <p:pic>
        <p:nvPicPr>
          <p:cNvPr id="553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1888" y="1187450"/>
            <a:ext cx="3627437" cy="285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 descr="C:\Users\User\Desktop\lavori -abstract\lipofilling\foto ulcere SM\SM post AFG lug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323850"/>
            <a:ext cx="5256213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2" descr="C:\Users\User\Desktop\lavori -abstract\lipofilling\foto ulcere CS\pre21.03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3263" y="323850"/>
            <a:ext cx="4297362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3" descr="C:\Users\User\Desktop\lavori -abstract\lipofilling\foto ulcere CS\pre29.04.11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4913" y="3419475"/>
            <a:ext cx="5065712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4" descr="C:\Users\User\Desktop\lavori -abstract\lipofilling\foto ulcere SAM\2° dito piede  sx  prima lipofilling\18.10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8063" y="4211638"/>
            <a:ext cx="2511425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503808" y="2987749"/>
            <a:ext cx="7128792" cy="151216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effectLst/>
              <a:latin typeface="Times New Roman" pitchFamily="16" charset="0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575816" y="5003973"/>
            <a:ext cx="7128792" cy="151216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effectLst/>
              <a:latin typeface="Times New Roman" pitchFamily="16" charset="0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503808" y="755501"/>
            <a:ext cx="7128792" cy="151216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effectLst/>
              <a:latin typeface="Times New Roman" pitchFamily="1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35856" y="1259557"/>
            <a:ext cx="3161443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Fenomeno di </a:t>
            </a:r>
            <a:r>
              <a:rPr lang="it-IT" b="1" dirty="0" err="1" smtClean="0"/>
              <a:t>Raynaud</a:t>
            </a:r>
            <a:endParaRPr lang="it-IT" b="1" dirty="0"/>
          </a:p>
        </p:txBody>
      </p:sp>
      <p:pic>
        <p:nvPicPr>
          <p:cNvPr id="15" name="Picture 2" descr="http://www.inerboristeria.com/files/raynaud-malattia-fenome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272" y="755501"/>
            <a:ext cx="2070646" cy="1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 descr="C:\Users\User\Desktop\lavori -abstract\ONDA medicina di genere\2014-08-24-Red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7244" y="2987749"/>
            <a:ext cx="2343381" cy="1564207"/>
          </a:xfrm>
          <a:prstGeom prst="rect">
            <a:avLst/>
          </a:prstGeom>
          <a:noFill/>
        </p:spPr>
      </p:pic>
      <p:sp>
        <p:nvSpPr>
          <p:cNvPr id="19" name="CasellaDiTesto 18"/>
          <p:cNvSpPr txBox="1"/>
          <p:nvPr/>
        </p:nvSpPr>
        <p:spPr>
          <a:xfrm>
            <a:off x="7920632" y="1619597"/>
            <a:ext cx="1814920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Red </a:t>
            </a:r>
            <a:r>
              <a:rPr lang="it-IT" sz="3200" b="1" dirty="0" err="1" smtClean="0"/>
              <a:t>flags</a:t>
            </a:r>
            <a:endParaRPr lang="it-IT" sz="3200" b="1" dirty="0"/>
          </a:p>
        </p:txBody>
      </p:sp>
      <p:sp>
        <p:nvSpPr>
          <p:cNvPr id="20" name="Rettangolo 19"/>
          <p:cNvSpPr/>
          <p:nvPr/>
        </p:nvSpPr>
        <p:spPr bwMode="auto">
          <a:xfrm>
            <a:off x="7848624" y="1475581"/>
            <a:ext cx="2016224" cy="864096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effectLst/>
              <a:latin typeface="Times New Roman" pitchFamily="1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079872" y="3491805"/>
            <a:ext cx="1835759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Puffy</a:t>
            </a:r>
            <a:r>
              <a:rPr lang="it-IT" b="1" dirty="0" smtClean="0"/>
              <a:t> </a:t>
            </a:r>
            <a:r>
              <a:rPr lang="it-IT" b="1" dirty="0" err="1" smtClean="0"/>
              <a:t>Hands</a:t>
            </a:r>
            <a:endParaRPr lang="it-IT" b="1" dirty="0"/>
          </a:p>
        </p:txBody>
      </p:sp>
      <p:pic>
        <p:nvPicPr>
          <p:cNvPr id="2050" name="Picture 2" descr="C:\Users\User\Desktop\lavori -abstract\ONDA medicina di genere\m_scleroderma-FH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2239" y="2987749"/>
            <a:ext cx="2890909" cy="1512168"/>
          </a:xfrm>
          <a:prstGeom prst="rect">
            <a:avLst/>
          </a:prstGeom>
          <a:noFill/>
        </p:spPr>
      </p:pic>
      <p:pic>
        <p:nvPicPr>
          <p:cNvPr id="2052" name="Picture 4" descr="Immagine correla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8384" y="5032894"/>
            <a:ext cx="2041941" cy="1497982"/>
          </a:xfrm>
          <a:prstGeom prst="rect">
            <a:avLst/>
          </a:prstGeom>
          <a:noFill/>
        </p:spPr>
      </p:pic>
      <p:sp>
        <p:nvSpPr>
          <p:cNvPr id="21" name="CasellaDiTesto 20"/>
          <p:cNvSpPr txBox="1"/>
          <p:nvPr/>
        </p:nvSpPr>
        <p:spPr>
          <a:xfrm>
            <a:off x="1151880" y="5508029"/>
            <a:ext cx="2142574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Positività ANA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7784" y="611485"/>
            <a:ext cx="8605838" cy="1260475"/>
          </a:xfrm>
        </p:spPr>
        <p:txBody>
          <a:bodyPr/>
          <a:lstStyle/>
          <a:p>
            <a:r>
              <a:rPr lang="it-IT" sz="3200" dirty="0" smtClean="0"/>
              <a:t>le malattie autoimmuni sistemiche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9775" y="1979638"/>
            <a:ext cx="5452665" cy="4883126"/>
          </a:xfrm>
        </p:spPr>
        <p:txBody>
          <a:bodyPr/>
          <a:lstStyle/>
          <a:p>
            <a:pPr>
              <a:buNone/>
            </a:pPr>
            <a:endParaRPr lang="it-IT" sz="3200" dirty="0" smtClean="0"/>
          </a:p>
          <a:p>
            <a:r>
              <a:rPr lang="it-IT" sz="3200" dirty="0" smtClean="0"/>
              <a:t>Lupus eritematoso sistemico</a:t>
            </a:r>
          </a:p>
          <a:p>
            <a:pPr>
              <a:buNone/>
            </a:pPr>
            <a:endParaRPr lang="it-IT" sz="3200" dirty="0" smtClean="0"/>
          </a:p>
          <a:p>
            <a:r>
              <a:rPr lang="it-IT" sz="3200" dirty="0" smtClean="0"/>
              <a:t>Sclerosi sistemica</a:t>
            </a:r>
          </a:p>
          <a:p>
            <a:pPr>
              <a:buNone/>
            </a:pPr>
            <a:endParaRPr lang="it-IT" sz="3200" dirty="0" smtClean="0"/>
          </a:p>
          <a:p>
            <a:r>
              <a:rPr lang="it-IT" sz="3200" b="1" dirty="0" smtClean="0"/>
              <a:t>Sindrome di </a:t>
            </a:r>
            <a:r>
              <a:rPr lang="it-IT" sz="3200" b="1" dirty="0" err="1" smtClean="0"/>
              <a:t>Sjogren</a:t>
            </a:r>
            <a:endParaRPr lang="it-IT" sz="3200" b="1" dirty="0" smtClean="0"/>
          </a:p>
          <a:p>
            <a:endParaRPr lang="it-IT" sz="3200" b="1" dirty="0" smtClean="0"/>
          </a:p>
          <a:p>
            <a:r>
              <a:rPr lang="it-IT" sz="3200" dirty="0" smtClean="0"/>
              <a:t>Artrite reumatoide</a:t>
            </a:r>
            <a:endParaRPr lang="it-IT" sz="3200" dirty="0"/>
          </a:p>
        </p:txBody>
      </p:sp>
      <p:pic>
        <p:nvPicPr>
          <p:cNvPr id="8" name="Picture 4" descr="C:\Users\User\Desktop\lavori -abstract\ONDA medicina di genere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2640" y="683493"/>
            <a:ext cx="1866900" cy="156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-s2.0-S1568997212000237-g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971550"/>
            <a:ext cx="7953375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arrotondato 4"/>
          <p:cNvSpPr/>
          <p:nvPr/>
        </p:nvSpPr>
        <p:spPr bwMode="auto">
          <a:xfrm>
            <a:off x="1152525" y="250825"/>
            <a:ext cx="7920038" cy="75565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Wingdings" charset="2"/>
              <a:buNone/>
              <a:defRPr/>
            </a:pPr>
            <a:r>
              <a:rPr lang="it-IT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Cosa significa AUTOIMMUNITA’?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User\Desktop\lavori -abstract\ONDA medicina di genere\sintomi-sindrome-di-sjogren_700x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2" y="446087"/>
            <a:ext cx="889000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User\Desktop\lavori -abstract\ONDA medicina di genere\12_02_19_sindrome-di-sjog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8464" y="2483693"/>
            <a:ext cx="3348372" cy="2232248"/>
          </a:xfrm>
          <a:prstGeom prst="rect">
            <a:avLst/>
          </a:prstGeom>
          <a:noFill/>
        </p:spPr>
      </p:pic>
      <p:pic>
        <p:nvPicPr>
          <p:cNvPr id="84995" name="Picture 3" descr="C:\Users\User\Desktop\lavori -abstract\ONDA medicina di genere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8184" y="179437"/>
            <a:ext cx="3093677" cy="2088232"/>
          </a:xfrm>
          <a:prstGeom prst="rect">
            <a:avLst/>
          </a:prstGeom>
          <a:noFill/>
        </p:spPr>
      </p:pic>
      <p:pic>
        <p:nvPicPr>
          <p:cNvPr id="84996" name="Picture 4" descr="C:\Users\User\Desktop\lavori -abstract\ONDA medicina di genere\sjogren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6136" y="2483693"/>
            <a:ext cx="2520280" cy="4817453"/>
          </a:xfrm>
          <a:prstGeom prst="rect">
            <a:avLst/>
          </a:prstGeom>
          <a:noFill/>
        </p:spPr>
      </p:pic>
      <p:pic>
        <p:nvPicPr>
          <p:cNvPr id="84997" name="Picture 5" descr="C:\Users\User\Desktop\lavori -abstract\ONDA medicina di genere\download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9437"/>
            <a:ext cx="3456136" cy="2588766"/>
          </a:xfrm>
          <a:prstGeom prst="rect">
            <a:avLst/>
          </a:prstGeom>
          <a:noFill/>
        </p:spPr>
      </p:pic>
      <p:pic>
        <p:nvPicPr>
          <p:cNvPr id="84998" name="Picture 6" descr="C:\Users\User\Desktop\lavori -abstract\ONDA medicina di genere\images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816" y="3509283"/>
            <a:ext cx="2225488" cy="2646818"/>
          </a:xfrm>
          <a:prstGeom prst="rect">
            <a:avLst/>
          </a:prstGeom>
          <a:noFill/>
        </p:spPr>
      </p:pic>
      <p:pic>
        <p:nvPicPr>
          <p:cNvPr id="84999" name="Picture 7" descr="C:\Users\User\Desktop\lavori -abstract\ONDA medicina di genere\sjogr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3539" y="4859957"/>
            <a:ext cx="3927086" cy="2415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avori -abstract\ONDA medicina di genere\six-causes-of-dry-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00352" cy="3821594"/>
          </a:xfrm>
          <a:prstGeom prst="rect">
            <a:avLst/>
          </a:prstGeom>
          <a:noFill/>
        </p:spPr>
      </p:pic>
      <p:pic>
        <p:nvPicPr>
          <p:cNvPr id="1027" name="Picture 3" descr="C:\Users\User\Desktop\lavori -abstract\ONDA medicina di genere\195512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367" y="3923853"/>
            <a:ext cx="5483258" cy="3635822"/>
          </a:xfrm>
          <a:prstGeom prst="rect">
            <a:avLst/>
          </a:prstGeom>
          <a:noFill/>
        </p:spPr>
      </p:pic>
      <p:pic>
        <p:nvPicPr>
          <p:cNvPr id="1028" name="Picture 4" descr="C:\Users\User\Desktop\lavori -abstract\ONDA medicina di genere\dry-eyes-483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8384" y="971525"/>
            <a:ext cx="3962400" cy="2141220"/>
          </a:xfrm>
          <a:prstGeom prst="rect">
            <a:avLst/>
          </a:prstGeom>
          <a:noFill/>
        </p:spPr>
      </p:pic>
      <p:pic>
        <p:nvPicPr>
          <p:cNvPr id="1030" name="Picture 6" descr="Risultati immagini per dry eye syndro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792" y="5003973"/>
            <a:ext cx="403244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User\Desktop\lavori -abstract\ONDA medicina di genere\xerostomia-bocca-secca_700x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040" y="1403573"/>
            <a:ext cx="5256585" cy="3942439"/>
          </a:xfrm>
          <a:prstGeom prst="rect">
            <a:avLst/>
          </a:prstGeom>
          <a:noFill/>
        </p:spPr>
      </p:pic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287784" y="395462"/>
            <a:ext cx="4896543" cy="6467302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Cause di bocca secca  ( Xerostomia)</a:t>
            </a:r>
          </a:p>
          <a:p>
            <a:r>
              <a:rPr lang="it-IT" dirty="0" smtClean="0"/>
              <a:t>Farmaci</a:t>
            </a:r>
          </a:p>
          <a:p>
            <a:r>
              <a:rPr lang="it-IT" dirty="0" smtClean="0"/>
              <a:t>Radioterapia</a:t>
            </a:r>
          </a:p>
          <a:p>
            <a:r>
              <a:rPr lang="it-IT" dirty="0" smtClean="0"/>
              <a:t>Ostruzione dei dotti salivari</a:t>
            </a:r>
          </a:p>
          <a:p>
            <a:r>
              <a:rPr lang="it-IT" dirty="0" smtClean="0"/>
              <a:t>Modificazioni ormonali (gravidanza e menopausa)</a:t>
            </a:r>
          </a:p>
          <a:p>
            <a:r>
              <a:rPr lang="it-IT" dirty="0" smtClean="0"/>
              <a:t>Neuropatie</a:t>
            </a:r>
          </a:p>
          <a:p>
            <a:r>
              <a:rPr lang="it-IT" dirty="0" smtClean="0"/>
              <a:t>Malattie sistemiche</a:t>
            </a:r>
          </a:p>
          <a:p>
            <a:pPr lvl="1"/>
            <a:r>
              <a:rPr lang="it-IT" dirty="0" smtClean="0"/>
              <a:t>Sindrome di </a:t>
            </a:r>
            <a:r>
              <a:rPr lang="it-IT" dirty="0" err="1" smtClean="0"/>
              <a:t>Sjogren</a:t>
            </a:r>
            <a:endParaRPr lang="it-IT" dirty="0" smtClean="0"/>
          </a:p>
          <a:p>
            <a:pPr lvl="1"/>
            <a:r>
              <a:rPr lang="it-IT" dirty="0" smtClean="0"/>
              <a:t>LES/artrite reumatoide</a:t>
            </a:r>
          </a:p>
          <a:p>
            <a:pPr lvl="1"/>
            <a:r>
              <a:rPr lang="it-IT" dirty="0" smtClean="0"/>
              <a:t>Diabete</a:t>
            </a:r>
          </a:p>
          <a:p>
            <a:pPr lvl="1"/>
            <a:r>
              <a:rPr lang="it-IT" dirty="0" smtClean="0"/>
              <a:t>Problemi neurologici centrali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503808" y="3275781"/>
            <a:ext cx="7128792" cy="259228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effectLst/>
              <a:latin typeface="Times New Roman" pitchFamily="16" charset="0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503808" y="6156101"/>
            <a:ext cx="7128792" cy="115212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effectLst/>
              <a:latin typeface="Times New Roman" pitchFamily="16" charset="0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503808" y="539477"/>
            <a:ext cx="7128792" cy="259228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effectLst/>
              <a:latin typeface="Times New Roman" pitchFamily="1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47824" y="611485"/>
            <a:ext cx="3971793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Occhio asciutto -Xeroftalmia</a:t>
            </a:r>
            <a:endParaRPr lang="it-IT" b="1" dirty="0"/>
          </a:p>
        </p:txBody>
      </p:sp>
      <p:pic>
        <p:nvPicPr>
          <p:cNvPr id="77828" name="Picture 4" descr="C:\Users\User\Desktop\lavori -abstract\ONDA medicina di genere\2014-08-24-Red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244" y="2843733"/>
            <a:ext cx="2343381" cy="1564207"/>
          </a:xfrm>
          <a:prstGeom prst="rect">
            <a:avLst/>
          </a:prstGeom>
          <a:noFill/>
        </p:spPr>
      </p:pic>
      <p:sp>
        <p:nvSpPr>
          <p:cNvPr id="19" name="CasellaDiTesto 18"/>
          <p:cNvSpPr txBox="1"/>
          <p:nvPr/>
        </p:nvSpPr>
        <p:spPr>
          <a:xfrm>
            <a:off x="7848624" y="683493"/>
            <a:ext cx="1814920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Red </a:t>
            </a:r>
            <a:r>
              <a:rPr lang="it-IT" sz="3200" b="1" dirty="0" err="1" smtClean="0"/>
              <a:t>flags</a:t>
            </a:r>
            <a:endParaRPr lang="it-IT" sz="3200" b="1" dirty="0"/>
          </a:p>
        </p:txBody>
      </p:sp>
      <p:sp>
        <p:nvSpPr>
          <p:cNvPr id="20" name="Rettangolo 19"/>
          <p:cNvSpPr/>
          <p:nvPr/>
        </p:nvSpPr>
        <p:spPr bwMode="auto">
          <a:xfrm>
            <a:off x="7776616" y="611485"/>
            <a:ext cx="2016224" cy="864096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effectLst/>
              <a:latin typeface="Times New Roman" pitchFamily="1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47824" y="3419797"/>
            <a:ext cx="3835537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Bocca asciutta -Xeroftalmia</a:t>
            </a:r>
            <a:endParaRPr lang="it-IT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19832" y="6228109"/>
            <a:ext cx="2767104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Positività  SSA/SSB</a:t>
            </a:r>
            <a:endParaRPr lang="it-IT" b="1" dirty="0"/>
          </a:p>
        </p:txBody>
      </p:sp>
      <p:pic>
        <p:nvPicPr>
          <p:cNvPr id="1026" name="Picture 2" descr="C:\Users\User\Desktop\lavori -abstract\ONDA medicina di genere\dry-eyes-48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296" y="539477"/>
            <a:ext cx="2647466" cy="1512168"/>
          </a:xfrm>
          <a:prstGeom prst="rect">
            <a:avLst/>
          </a:prstGeom>
          <a:noFill/>
        </p:spPr>
      </p:pic>
      <p:pic>
        <p:nvPicPr>
          <p:cNvPr id="1027" name="Picture 3" descr="C:\Users\User\Desktop\lavori -abstract\ONDA medicina di genere\download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6416" y="3347789"/>
            <a:ext cx="1561107" cy="2225407"/>
          </a:xfrm>
          <a:prstGeom prst="rect">
            <a:avLst/>
          </a:prstGeom>
          <a:noFill/>
        </p:spPr>
      </p:pic>
      <p:sp>
        <p:nvSpPr>
          <p:cNvPr id="18" name="Segnaposto contenuto 17"/>
          <p:cNvSpPr>
            <a:spLocks noGrp="1"/>
          </p:cNvSpPr>
          <p:nvPr>
            <p:ph sz="half" idx="1"/>
          </p:nvPr>
        </p:nvSpPr>
        <p:spPr>
          <a:xfrm>
            <a:off x="575816" y="3995861"/>
            <a:ext cx="5688632" cy="1512168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Dry mouth &gt;3 months?</a:t>
            </a:r>
          </a:p>
          <a:p>
            <a:pPr>
              <a:buNone/>
            </a:pPr>
            <a:r>
              <a:rPr lang="en-US" sz="2400" dirty="0" smtClean="0"/>
              <a:t>Recurrent or persistently swollen salivary </a:t>
            </a:r>
          </a:p>
          <a:p>
            <a:pPr>
              <a:buNone/>
            </a:pPr>
            <a:r>
              <a:rPr lang="en-US" sz="2400" dirty="0" smtClean="0"/>
              <a:t>glands?</a:t>
            </a:r>
          </a:p>
          <a:p>
            <a:pPr>
              <a:buNone/>
            </a:pPr>
            <a:r>
              <a:rPr lang="en-US" sz="2400" dirty="0" smtClean="0"/>
              <a:t>Need liquids to swallow dry foods?</a:t>
            </a:r>
          </a:p>
          <a:p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791840" y="1043533"/>
            <a:ext cx="3600400" cy="1809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Dry eyes &gt;3 months?</a:t>
            </a:r>
          </a:p>
          <a:p>
            <a:r>
              <a:rPr lang="en-US" dirty="0" smtClean="0"/>
              <a:t>Foreign body sensation in the eyes?</a:t>
            </a:r>
          </a:p>
          <a:p>
            <a:r>
              <a:rPr lang="en-US" dirty="0" smtClean="0"/>
              <a:t>Use of artificial tears &gt;3x per day?</a:t>
            </a:r>
          </a:p>
        </p:txBody>
      </p:sp>
      <p:sp>
        <p:nvSpPr>
          <p:cNvPr id="1029" name="AutoShape 5" descr="Risultati immagini per ssa antibod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1" name="AutoShape 7" descr="Risultati immagini per ssa antibod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3" name="Picture 9" descr="Risultati immagini per ssa antibod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2360" y="6150040"/>
            <a:ext cx="1224136" cy="1121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7784" y="611485"/>
            <a:ext cx="8605838" cy="1260475"/>
          </a:xfrm>
        </p:spPr>
        <p:txBody>
          <a:bodyPr/>
          <a:lstStyle/>
          <a:p>
            <a:r>
              <a:rPr lang="it-IT" sz="3200" dirty="0" smtClean="0"/>
              <a:t>le malattie autoimmuni sistemiche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9775" y="1979638"/>
            <a:ext cx="5452665" cy="4883126"/>
          </a:xfrm>
        </p:spPr>
        <p:txBody>
          <a:bodyPr/>
          <a:lstStyle/>
          <a:p>
            <a:pPr>
              <a:buNone/>
            </a:pPr>
            <a:endParaRPr lang="it-IT" sz="3200" dirty="0" smtClean="0"/>
          </a:p>
          <a:p>
            <a:r>
              <a:rPr lang="it-IT" sz="3200" dirty="0" smtClean="0"/>
              <a:t>Lupus eritematoso sistemico</a:t>
            </a:r>
          </a:p>
          <a:p>
            <a:pPr>
              <a:buNone/>
            </a:pPr>
            <a:endParaRPr lang="it-IT" sz="3200" dirty="0" smtClean="0"/>
          </a:p>
          <a:p>
            <a:r>
              <a:rPr lang="it-IT" sz="3200" dirty="0" smtClean="0"/>
              <a:t>Sclerosi sistemica</a:t>
            </a:r>
          </a:p>
          <a:p>
            <a:pPr>
              <a:buNone/>
            </a:pPr>
            <a:endParaRPr lang="it-IT" sz="3200" dirty="0" smtClean="0"/>
          </a:p>
          <a:p>
            <a:r>
              <a:rPr lang="it-IT" sz="3200" dirty="0" smtClean="0"/>
              <a:t>Sindrome di </a:t>
            </a:r>
            <a:r>
              <a:rPr lang="it-IT" sz="3200" dirty="0" err="1" smtClean="0"/>
              <a:t>Sjogren</a:t>
            </a:r>
            <a:endParaRPr lang="it-IT" sz="3200" dirty="0" smtClean="0"/>
          </a:p>
          <a:p>
            <a:endParaRPr lang="it-IT" sz="3200" b="1" dirty="0" smtClean="0"/>
          </a:p>
          <a:p>
            <a:r>
              <a:rPr lang="it-IT" sz="3200" b="1" dirty="0" smtClean="0"/>
              <a:t>Artrite reumatoide</a:t>
            </a:r>
            <a:endParaRPr lang="it-IT" sz="3200" b="1" dirty="0"/>
          </a:p>
        </p:txBody>
      </p:sp>
      <p:pic>
        <p:nvPicPr>
          <p:cNvPr id="8" name="Picture 4" descr="C:\Users\User\Desktop\lavori -abstract\ONDA medicina di genere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2640" y="683493"/>
            <a:ext cx="1866900" cy="156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9832" y="251445"/>
            <a:ext cx="8605838" cy="704502"/>
          </a:xfrm>
        </p:spPr>
        <p:txBody>
          <a:bodyPr/>
          <a:lstStyle/>
          <a:p>
            <a:r>
              <a:rPr lang="it-IT" sz="4000" dirty="0" smtClean="0"/>
              <a:t>Artrite reumatoide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9832" y="1763613"/>
            <a:ext cx="8605838" cy="6516141"/>
          </a:xfrm>
        </p:spPr>
        <p:txBody>
          <a:bodyPr/>
          <a:lstStyle/>
          <a:p>
            <a:r>
              <a:rPr lang="it-IT" sz="3200" dirty="0" smtClean="0"/>
              <a:t>È la malattia autoimmune </a:t>
            </a:r>
            <a:r>
              <a:rPr lang="it-IT" sz="3200" b="1" dirty="0" smtClean="0"/>
              <a:t>più frequente (1% della popolazione)</a:t>
            </a:r>
          </a:p>
          <a:p>
            <a:r>
              <a:rPr lang="it-IT" sz="3200" b="1" dirty="0" smtClean="0"/>
              <a:t>Colpisce in prevalenza le donne con un rapporto F:M di 3:1  </a:t>
            </a:r>
            <a:r>
              <a:rPr lang="it-IT" sz="3200" dirty="0" smtClean="0"/>
              <a:t>con picco d’esordio </a:t>
            </a:r>
            <a:r>
              <a:rPr lang="it-IT" sz="3200" b="1" dirty="0" smtClean="0"/>
              <a:t>5^-6^ </a:t>
            </a:r>
            <a:r>
              <a:rPr lang="it-IT" sz="3200" b="1" dirty="0" smtClean="0"/>
              <a:t>decade di vita</a:t>
            </a:r>
          </a:p>
          <a:p>
            <a:r>
              <a:rPr lang="it-IT" sz="3200" dirty="0" smtClean="0"/>
              <a:t>La </a:t>
            </a:r>
            <a:r>
              <a:rPr lang="it-IT" sz="3200" b="1" dirty="0" smtClean="0"/>
              <a:t>mortalità </a:t>
            </a:r>
            <a:r>
              <a:rPr lang="it-IT" sz="3200" dirty="0" smtClean="0"/>
              <a:t>delle persone affette da artrite reumatoide è </a:t>
            </a:r>
            <a:r>
              <a:rPr lang="it-IT" sz="3200" b="1" dirty="0" smtClean="0"/>
              <a:t>maggiore rispetto a quella della popolazione sana</a:t>
            </a:r>
            <a:r>
              <a:rPr lang="it-IT" sz="3200" dirty="0" smtClean="0"/>
              <a:t>: causa maggiore di morte è quella </a:t>
            </a:r>
            <a:r>
              <a:rPr lang="it-IT" sz="3200" b="1" dirty="0" smtClean="0"/>
              <a:t>cardiovascolare</a:t>
            </a:r>
          </a:p>
        </p:txBody>
      </p:sp>
      <p:pic>
        <p:nvPicPr>
          <p:cNvPr id="4" name="Picture 4" descr="C:\Users\User\Desktop\lavori -abstract\ONDA medicina di genere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632" y="179437"/>
            <a:ext cx="1866900" cy="156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lavori -abstract\ONDA medicina di genere\1497899153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1187450"/>
            <a:ext cx="8569325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e 2"/>
          <p:cNvSpPr/>
          <p:nvPr/>
        </p:nvSpPr>
        <p:spPr bwMode="auto">
          <a:xfrm>
            <a:off x="5328344" y="2411685"/>
            <a:ext cx="1872208" cy="338437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effectLst/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784" y="0"/>
            <a:ext cx="4320480" cy="7236221"/>
          </a:xfrm>
        </p:spPr>
        <p:txBody>
          <a:bodyPr/>
          <a:lstStyle/>
          <a:p>
            <a:r>
              <a:rPr lang="it-IT" sz="2600" dirty="0" smtClean="0"/>
              <a:t>L’interessamento tipico e prevalente è quello delle </a:t>
            </a:r>
            <a:r>
              <a:rPr lang="it-IT" sz="2600" b="1" dirty="0" smtClean="0"/>
              <a:t>articolazioni</a:t>
            </a:r>
            <a:r>
              <a:rPr lang="it-IT" sz="2600" dirty="0" smtClean="0"/>
              <a:t>.</a:t>
            </a:r>
          </a:p>
          <a:p>
            <a:endParaRPr lang="it-IT" sz="2600" dirty="0" smtClean="0"/>
          </a:p>
          <a:p>
            <a:endParaRPr lang="it-IT" sz="2600" dirty="0" smtClean="0"/>
          </a:p>
          <a:p>
            <a:endParaRPr lang="it-IT" sz="2600" dirty="0" smtClean="0"/>
          </a:p>
          <a:p>
            <a:endParaRPr lang="it-IT" sz="2600" dirty="0" smtClean="0"/>
          </a:p>
          <a:p>
            <a:endParaRPr lang="it-IT" sz="2600" dirty="0" smtClean="0"/>
          </a:p>
          <a:p>
            <a:pPr>
              <a:buNone/>
            </a:pPr>
            <a:endParaRPr lang="it-IT" sz="2600" dirty="0" smtClean="0"/>
          </a:p>
          <a:p>
            <a:pPr>
              <a:buNone/>
            </a:pPr>
            <a:endParaRPr lang="it-IT" sz="2600" dirty="0" smtClean="0"/>
          </a:p>
          <a:p>
            <a:pPr>
              <a:buNone/>
            </a:pPr>
            <a:endParaRPr lang="it-IT" sz="2600" dirty="0" smtClean="0"/>
          </a:p>
          <a:p>
            <a:pPr>
              <a:buNone/>
            </a:pPr>
            <a:endParaRPr lang="it-IT" sz="2600" dirty="0" smtClean="0"/>
          </a:p>
          <a:p>
            <a:pPr algn="just"/>
            <a:r>
              <a:rPr lang="it-IT" sz="2600" dirty="0" smtClean="0"/>
              <a:t>L’interessamento articolare provoca un </a:t>
            </a:r>
            <a:r>
              <a:rPr lang="it-IT" sz="2600" b="1" dirty="0" smtClean="0"/>
              <a:t>danno della struttura ossea ( erosione) </a:t>
            </a:r>
            <a:r>
              <a:rPr lang="it-IT" sz="2600" dirty="0" smtClean="0"/>
              <a:t>che determina deformazione e quindi </a:t>
            </a:r>
            <a:r>
              <a:rPr lang="it-IT" sz="2600" b="1" dirty="0" smtClean="0"/>
              <a:t>disabilità</a:t>
            </a:r>
          </a:p>
          <a:p>
            <a:endParaRPr lang="it-IT" dirty="0"/>
          </a:p>
        </p:txBody>
      </p:sp>
      <p:pic>
        <p:nvPicPr>
          <p:cNvPr id="4" name="Immagine 62" descr="Immagine123123.png"/>
          <p:cNvPicPr>
            <a:picLocks noChangeAspect="1" noChangeArrowheads="1"/>
          </p:cNvPicPr>
          <p:nvPr/>
        </p:nvPicPr>
        <p:blipFill>
          <a:blip r:embed="rId2" cstate="print"/>
          <a:srcRect l="1913" r="3825"/>
          <a:stretch>
            <a:fillRect/>
          </a:stretch>
        </p:blipFill>
        <p:spPr bwMode="auto">
          <a:xfrm>
            <a:off x="5832401" y="0"/>
            <a:ext cx="3750152" cy="29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86" descr="https://www.lillysalute.it/osteoporosi/ap/glossario/Artritereumatoide.jpg/image_pr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872" y="3131765"/>
            <a:ext cx="2592288" cy="22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47" descr="http://2.bp.blogspot.com/-iTMBhkb5ezk/VCvput071LI/AAAAAAAAG9o/rpHMUQHvWMM/s1600/A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776" y="1403573"/>
            <a:ext cx="46799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4670" y="3059757"/>
            <a:ext cx="2475955" cy="2554298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</p:pic>
      <p:pic>
        <p:nvPicPr>
          <p:cNvPr id="12" name="Immagine 1" descr="RAToes: "/>
          <p:cNvPicPr>
            <a:picLocks noChangeAspect="1" noChangeArrowheads="1"/>
          </p:cNvPicPr>
          <p:nvPr/>
        </p:nvPicPr>
        <p:blipFill>
          <a:blip r:embed="rId6" cstate="print"/>
          <a:srcRect t="18501" b="17841"/>
          <a:stretch>
            <a:fillRect/>
          </a:stretch>
        </p:blipFill>
        <p:spPr bwMode="auto">
          <a:xfrm>
            <a:off x="4896296" y="4859957"/>
            <a:ext cx="2505323" cy="248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6296" y="2915266"/>
            <a:ext cx="2664296" cy="177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899517"/>
            <a:ext cx="8605838" cy="4760913"/>
          </a:xfrm>
        </p:spPr>
        <p:txBody>
          <a:bodyPr/>
          <a:lstStyle/>
          <a:p>
            <a:pPr>
              <a:buNone/>
            </a:pPr>
            <a:r>
              <a:rPr lang="it-IT" sz="2800" dirty="0" smtClean="0"/>
              <a:t>  la malattia comporta anche</a:t>
            </a:r>
          </a:p>
          <a:p>
            <a:pPr>
              <a:buNone/>
            </a:pPr>
            <a:endParaRPr lang="it-IT" sz="2800" dirty="0" smtClean="0"/>
          </a:p>
          <a:p>
            <a:pPr lvl="1"/>
            <a:r>
              <a:rPr lang="it-IT" b="1" dirty="0" smtClean="0"/>
              <a:t>Stanchezza, </a:t>
            </a:r>
            <a:r>
              <a:rPr lang="it-IT" b="1" dirty="0" err="1" smtClean="0"/>
              <a:t>affaticabilità</a:t>
            </a:r>
            <a:r>
              <a:rPr lang="it-IT" b="1" dirty="0" smtClean="0"/>
              <a:t>, dolore diffuso, anemia</a:t>
            </a:r>
          </a:p>
          <a:p>
            <a:pPr lvl="1">
              <a:buNone/>
            </a:pPr>
            <a:endParaRPr lang="it-IT" sz="2400" dirty="0" smtClean="0"/>
          </a:p>
          <a:p>
            <a:pPr lvl="1"/>
            <a:endParaRPr lang="it-IT" sz="2400" dirty="0" smtClean="0"/>
          </a:p>
          <a:p>
            <a:pPr lvl="1">
              <a:buNone/>
            </a:pPr>
            <a:endParaRPr lang="it-IT" sz="2400" dirty="0" smtClean="0"/>
          </a:p>
          <a:p>
            <a:pPr lvl="1"/>
            <a:r>
              <a:rPr lang="it-IT" b="1" dirty="0" smtClean="0"/>
              <a:t>Infiammazione oculare</a:t>
            </a:r>
          </a:p>
          <a:p>
            <a:pPr lvl="1">
              <a:buNone/>
            </a:pPr>
            <a:endParaRPr lang="it-IT" b="1" dirty="0" smtClean="0"/>
          </a:p>
          <a:p>
            <a:pPr lvl="1"/>
            <a:endParaRPr lang="it-IT" sz="2400" dirty="0" smtClean="0"/>
          </a:p>
          <a:p>
            <a:pPr lvl="1">
              <a:buNone/>
            </a:pPr>
            <a:endParaRPr lang="it-IT" sz="2400" dirty="0" smtClean="0"/>
          </a:p>
          <a:p>
            <a:pPr lvl="1">
              <a:buNone/>
            </a:pPr>
            <a:endParaRPr lang="it-IT" sz="2400" dirty="0" smtClean="0"/>
          </a:p>
          <a:p>
            <a:pPr lvl="1"/>
            <a:r>
              <a:rPr lang="it-IT" b="1" dirty="0" smtClean="0"/>
              <a:t>Interessamento polmonare e cardiaco </a:t>
            </a:r>
          </a:p>
          <a:p>
            <a:endParaRPr lang="it-IT" dirty="0"/>
          </a:p>
        </p:txBody>
      </p:sp>
      <p:pic>
        <p:nvPicPr>
          <p:cNvPr id="4" name="Immagine 83" descr="sclerite"/>
          <p:cNvPicPr>
            <a:picLocks noChangeAspect="1" noChangeArrowheads="1"/>
          </p:cNvPicPr>
          <p:nvPr/>
        </p:nvPicPr>
        <p:blipFill>
          <a:blip r:embed="rId2" cstate="print"/>
          <a:srcRect l="1718" r="6873"/>
          <a:stretch>
            <a:fillRect/>
          </a:stretch>
        </p:blipFill>
        <p:spPr bwMode="auto">
          <a:xfrm>
            <a:off x="4464248" y="3923853"/>
            <a:ext cx="2277283" cy="173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74" descr="http://img.medscape.com/pi/emed/ckb/pulmonology/295571-1346776-1343513-1362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3" y="5292005"/>
            <a:ext cx="274123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lavori -abstract\ONDA medicina di genere\download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24" y="1115541"/>
            <a:ext cx="1714500" cy="1714500"/>
          </a:xfrm>
          <a:prstGeom prst="rect">
            <a:avLst/>
          </a:prstGeom>
          <a:noFill/>
        </p:spPr>
      </p:pic>
      <p:pic>
        <p:nvPicPr>
          <p:cNvPr id="1027" name="Picture 3" descr="C:\Users\User\Desktop\lavori -abstract\ONDA medicina di genere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2520" y="2915741"/>
            <a:ext cx="2095500" cy="1394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mtClean="0"/>
              <a:t>Gli ormoni femminili, in particolare gli estrogeni, influenzano il sistema immmunitario, determinando una maggior suscettibilità del sesso femminile alle malattie autoimmuni</a:t>
            </a:r>
          </a:p>
        </p:txBody>
      </p:sp>
      <p:pic>
        <p:nvPicPr>
          <p:cNvPr id="4" name="Picture 2" descr="C:\Users\User\Desktop\female_preponderance_to_ai_disease-resized-6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3" y="366713"/>
            <a:ext cx="9490075" cy="676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User\Desktop\lavori -abstract\ONDA medicina di genere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630" y="1475581"/>
            <a:ext cx="7643098" cy="5732324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719832" y="323453"/>
            <a:ext cx="8568952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La </a:t>
            </a:r>
            <a:r>
              <a:rPr lang="it-IT" sz="2800" b="1" dirty="0" smtClean="0"/>
              <a:t>diagnosi precoce è fondamentale </a:t>
            </a:r>
            <a:r>
              <a:rPr lang="it-IT" sz="2800" dirty="0" smtClean="0"/>
              <a:t>per ridurre dolore, danno articolare, disabilità, complicanze sistemiche 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3808" y="1763613"/>
            <a:ext cx="9072562" cy="53057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2800" dirty="0" smtClean="0">
                <a:latin typeface="+mj-lt"/>
              </a:rPr>
              <a:t>Le malattie autoimmuni influenzano a loro volta aspetti fondamentali della vita di una donna:</a:t>
            </a:r>
          </a:p>
          <a:p>
            <a:pPr lvl="1">
              <a:defRPr/>
            </a:pPr>
            <a:r>
              <a:rPr lang="it-IT" sz="3300" b="1" dirty="0" smtClean="0">
                <a:latin typeface="+mj-lt"/>
              </a:rPr>
              <a:t>La sessualità</a:t>
            </a:r>
          </a:p>
          <a:p>
            <a:pPr lvl="1">
              <a:defRPr/>
            </a:pPr>
            <a:r>
              <a:rPr lang="it-IT" sz="3300" b="1" dirty="0" smtClean="0">
                <a:latin typeface="+mj-lt"/>
              </a:rPr>
              <a:t>La fertilità</a:t>
            </a:r>
          </a:p>
          <a:p>
            <a:pPr lvl="1">
              <a:defRPr/>
            </a:pPr>
            <a:r>
              <a:rPr lang="it-IT" sz="3300" b="1" dirty="0" smtClean="0">
                <a:latin typeface="+mj-lt"/>
              </a:rPr>
              <a:t>La gravidanza</a:t>
            </a:r>
          </a:p>
          <a:p>
            <a:pPr lvl="1">
              <a:defRPr/>
            </a:pPr>
            <a:r>
              <a:rPr lang="it-IT" sz="3300" b="1" dirty="0" smtClean="0">
                <a:latin typeface="+mj-lt"/>
              </a:rPr>
              <a:t>La menopausa</a:t>
            </a:r>
          </a:p>
          <a:p>
            <a:pPr algn="just">
              <a:defRPr/>
            </a:pPr>
            <a:r>
              <a:rPr lang="it-IT" sz="2800" dirty="0" smtClean="0">
                <a:latin typeface="+mj-lt"/>
              </a:rPr>
              <a:t>Per l’importanza che ognuna di esse riveste per ciascuna donna è indispensabile che il medico fornisca informazioni il più possibile corrette e fondate sulle evidenze scientifiche, per sgombrare il campo da frequenti pregiudizi.</a:t>
            </a:r>
          </a:p>
          <a:p>
            <a:pPr lvl="1" algn="just">
              <a:buFont typeface="Symbol" pitchFamily="18" charset="2"/>
              <a:buNone/>
              <a:defRPr/>
            </a:pPr>
            <a:endParaRPr lang="it-IT" dirty="0" smtClean="0">
              <a:latin typeface="+mj-lt"/>
            </a:endParaRPr>
          </a:p>
          <a:p>
            <a:pPr>
              <a:defRPr/>
            </a:pPr>
            <a:endParaRPr lang="it-IT" dirty="0">
              <a:latin typeface="+mj-lt"/>
            </a:endParaRPr>
          </a:p>
        </p:txBody>
      </p:sp>
      <p:pic>
        <p:nvPicPr>
          <p:cNvPr id="4" name="Picture 4" descr="C:\Users\User\Desktop\lavori -abstract\ONDA medicina di genere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24" y="179437"/>
            <a:ext cx="1866900" cy="156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719832" y="323454"/>
            <a:ext cx="8605838" cy="864096"/>
          </a:xfrm>
        </p:spPr>
        <p:txBody>
          <a:bodyPr/>
          <a:lstStyle/>
          <a:p>
            <a:r>
              <a:rPr lang="it-IT" sz="4000" dirty="0" smtClean="0"/>
              <a:t>La sessualità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800" y="1187549"/>
            <a:ext cx="9072562" cy="5976664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en-US" sz="2800" dirty="0" smtClean="0">
                <a:latin typeface="+mj-lt"/>
              </a:rPr>
              <a:t>I </a:t>
            </a:r>
            <a:r>
              <a:rPr lang="en-US" sz="2800" dirty="0" err="1" smtClean="0">
                <a:latin typeface="+mj-lt"/>
              </a:rPr>
              <a:t>sintomi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una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malattia</a:t>
            </a:r>
            <a:r>
              <a:rPr lang="en-US" sz="2800" dirty="0" smtClean="0">
                <a:latin typeface="+mj-lt"/>
              </a:rPr>
              <a:t> autoimmune come la </a:t>
            </a:r>
            <a:r>
              <a:rPr lang="en-US" sz="2800" dirty="0" err="1" smtClean="0">
                <a:latin typeface="+mj-lt"/>
              </a:rPr>
              <a:t>astenia</a:t>
            </a:r>
            <a:r>
              <a:rPr lang="en-US" sz="2800" dirty="0" smtClean="0">
                <a:latin typeface="+mj-lt"/>
              </a:rPr>
              <a:t> , </a:t>
            </a:r>
            <a:r>
              <a:rPr lang="en-US" sz="2800" dirty="0" err="1" smtClean="0">
                <a:latin typeface="+mj-lt"/>
              </a:rPr>
              <a:t>l’affaticabilità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ed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il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dolore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possono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ridurre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il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desiderio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sessuale</a:t>
            </a:r>
            <a:r>
              <a:rPr lang="en-US" sz="2800" dirty="0" smtClean="0">
                <a:latin typeface="+mj-lt"/>
              </a:rPr>
              <a:t>:  </a:t>
            </a:r>
          </a:p>
          <a:p>
            <a:pPr algn="ctr">
              <a:buFont typeface="Arial" charset="0"/>
              <a:buNone/>
              <a:defRPr/>
            </a:pPr>
            <a:r>
              <a:rPr lang="en-US" sz="2800" dirty="0" smtClean="0">
                <a:latin typeface="+mj-lt"/>
              </a:rPr>
              <a:t>“ </a:t>
            </a:r>
            <a:r>
              <a:rPr lang="en-US" sz="2800" b="1" i="1" dirty="0" smtClean="0">
                <a:latin typeface="+mj-lt"/>
              </a:rPr>
              <a:t>se </a:t>
            </a:r>
            <a:r>
              <a:rPr lang="en-US" sz="2800" b="1" i="1" dirty="0" err="1" smtClean="0">
                <a:latin typeface="+mj-lt"/>
              </a:rPr>
              <a:t>hai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dolore</a:t>
            </a:r>
            <a:r>
              <a:rPr lang="en-US" sz="2800" b="1" i="1" dirty="0" smtClean="0">
                <a:latin typeface="+mj-lt"/>
              </a:rPr>
              <a:t>, se non </a:t>
            </a:r>
            <a:r>
              <a:rPr lang="en-US" sz="2800" b="1" i="1" dirty="0" err="1" smtClean="0">
                <a:latin typeface="+mj-lt"/>
              </a:rPr>
              <a:t>dormi</a:t>
            </a:r>
            <a:r>
              <a:rPr lang="en-US" sz="2800" b="1" i="1" dirty="0" smtClean="0">
                <a:latin typeface="+mj-lt"/>
              </a:rPr>
              <a:t> , se </a:t>
            </a:r>
            <a:r>
              <a:rPr lang="en-US" sz="2800" b="1" i="1" dirty="0" err="1" smtClean="0">
                <a:latin typeface="+mj-lt"/>
              </a:rPr>
              <a:t>sei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stanco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il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tuo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desiderio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sessuale</a:t>
            </a:r>
            <a:r>
              <a:rPr lang="en-US" sz="2800" b="1" i="1" dirty="0" smtClean="0">
                <a:latin typeface="+mj-lt"/>
              </a:rPr>
              <a:t> è </a:t>
            </a:r>
            <a:r>
              <a:rPr lang="en-US" sz="2800" b="1" i="1" dirty="0" err="1" smtClean="0">
                <a:latin typeface="+mj-lt"/>
              </a:rPr>
              <a:t>sicuramente</a:t>
            </a:r>
            <a:r>
              <a:rPr lang="en-US" sz="2800" b="1" i="1" dirty="0" smtClean="0">
                <a:latin typeface="+mj-lt"/>
              </a:rPr>
              <a:t> basso</a:t>
            </a:r>
            <a:r>
              <a:rPr lang="en-US" sz="2800" i="1" dirty="0" smtClean="0">
                <a:latin typeface="+mj-lt"/>
              </a:rPr>
              <a:t>”</a:t>
            </a:r>
          </a:p>
          <a:p>
            <a:pPr algn="just">
              <a:buNone/>
              <a:defRPr/>
            </a:pPr>
            <a:r>
              <a:rPr lang="en-US" sz="2800" dirty="0" smtClean="0"/>
              <a:t>La </a:t>
            </a:r>
            <a:r>
              <a:rPr lang="en-US" sz="2800" dirty="0" err="1" smtClean="0"/>
              <a:t>disfunzione</a:t>
            </a:r>
            <a:r>
              <a:rPr lang="en-US" sz="2800" dirty="0" smtClean="0"/>
              <a:t> </a:t>
            </a:r>
            <a:r>
              <a:rPr lang="en-US" sz="2800" dirty="0" err="1" smtClean="0"/>
              <a:t>sessuale</a:t>
            </a:r>
            <a:r>
              <a:rPr lang="en-US" sz="2800" dirty="0" smtClean="0"/>
              <a:t> è </a:t>
            </a:r>
            <a:r>
              <a:rPr lang="en-US" sz="2800" dirty="0" err="1" smtClean="0"/>
              <a:t>definita</a:t>
            </a:r>
            <a:r>
              <a:rPr lang="en-US" sz="2800" dirty="0" smtClean="0"/>
              <a:t> come un </a:t>
            </a:r>
            <a:r>
              <a:rPr lang="en-US" sz="2800" dirty="0" err="1" smtClean="0"/>
              <a:t>disturbo</a:t>
            </a:r>
            <a:r>
              <a:rPr lang="en-US" sz="2800" dirty="0" smtClean="0"/>
              <a:t>  o </a:t>
            </a:r>
            <a:r>
              <a:rPr lang="en-US" sz="2800" dirty="0" err="1" smtClean="0"/>
              <a:t>dolore</a:t>
            </a:r>
            <a:r>
              <a:rPr lang="en-US" sz="2800" dirty="0" smtClean="0"/>
              <a:t>  </a:t>
            </a:r>
            <a:r>
              <a:rPr lang="en-US" sz="2800" dirty="0" err="1" smtClean="0"/>
              <a:t>nella</a:t>
            </a:r>
            <a:r>
              <a:rPr lang="en-US" sz="2800" dirty="0" smtClean="0"/>
              <a:t> </a:t>
            </a:r>
            <a:r>
              <a:rPr lang="en-US" sz="2800" dirty="0" err="1" smtClean="0"/>
              <a:t>risposta</a:t>
            </a:r>
            <a:r>
              <a:rPr lang="en-US" sz="2800" dirty="0" smtClean="0"/>
              <a:t> </a:t>
            </a:r>
            <a:r>
              <a:rPr lang="en-US" sz="2800" dirty="0" err="1" smtClean="0"/>
              <a:t>sessuale</a:t>
            </a:r>
            <a:r>
              <a:rPr lang="en-US" sz="2800" dirty="0" smtClean="0"/>
              <a:t> </a:t>
            </a:r>
          </a:p>
          <a:p>
            <a:pPr>
              <a:buNone/>
              <a:defRPr/>
            </a:pPr>
            <a:r>
              <a:rPr lang="en-US" sz="2800" dirty="0" smtClean="0"/>
              <a:t>La </a:t>
            </a:r>
            <a:r>
              <a:rPr lang="en-US" sz="2800" dirty="0" err="1" smtClean="0"/>
              <a:t>disfunzione</a:t>
            </a:r>
            <a:r>
              <a:rPr lang="en-US" sz="2800" dirty="0" smtClean="0"/>
              <a:t> </a:t>
            </a:r>
            <a:r>
              <a:rPr lang="en-US" sz="2800" dirty="0" err="1" smtClean="0"/>
              <a:t>sessuale</a:t>
            </a:r>
            <a:r>
              <a:rPr lang="en-US" sz="2800" dirty="0" smtClean="0"/>
              <a:t> </a:t>
            </a:r>
            <a:r>
              <a:rPr lang="en-US" sz="2800" dirty="0" err="1" smtClean="0"/>
              <a:t>femminile</a:t>
            </a:r>
            <a:r>
              <a:rPr lang="en-US" sz="2800" dirty="0" smtClean="0"/>
              <a:t>  è </a:t>
            </a:r>
            <a:r>
              <a:rPr lang="en-US" sz="2800" dirty="0" err="1" smtClean="0"/>
              <a:t>suddivisa</a:t>
            </a:r>
            <a:r>
              <a:rPr lang="en-US" sz="2800" dirty="0" smtClean="0"/>
              <a:t> in</a:t>
            </a:r>
          </a:p>
          <a:p>
            <a:pPr lvl="1">
              <a:defRPr/>
            </a:pPr>
            <a:r>
              <a:rPr lang="en-US" sz="2900" b="1" dirty="0" err="1" smtClean="0"/>
              <a:t>Ridotto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desiderio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sessuale</a:t>
            </a:r>
            <a:endParaRPr lang="en-US" sz="2900" b="1" dirty="0" smtClean="0"/>
          </a:p>
          <a:p>
            <a:pPr lvl="1">
              <a:defRPr/>
            </a:pPr>
            <a:r>
              <a:rPr lang="en-US" sz="2900" b="1" dirty="0" err="1" smtClean="0"/>
              <a:t>Disturbo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della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eccitazione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sessuale</a:t>
            </a:r>
            <a:endParaRPr lang="en-US" sz="2900" b="1" dirty="0" smtClean="0"/>
          </a:p>
          <a:p>
            <a:pPr lvl="1">
              <a:defRPr/>
            </a:pPr>
            <a:r>
              <a:rPr lang="en-US" sz="2900" b="1" dirty="0" err="1" smtClean="0"/>
              <a:t>Disturbo</a:t>
            </a:r>
            <a:r>
              <a:rPr lang="en-US" sz="2900" b="1" dirty="0" smtClean="0"/>
              <a:t>  </a:t>
            </a:r>
            <a:r>
              <a:rPr lang="en-US" sz="2900" b="1" dirty="0" err="1" smtClean="0"/>
              <a:t>orgasmico</a:t>
            </a:r>
            <a:endParaRPr lang="en-US" sz="2900" b="1" dirty="0" smtClean="0"/>
          </a:p>
          <a:p>
            <a:pPr lvl="1">
              <a:defRPr/>
            </a:pPr>
            <a:r>
              <a:rPr lang="en-US" sz="2900" b="1" dirty="0" err="1" smtClean="0"/>
              <a:t>Dolore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nella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attività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sessuale</a:t>
            </a:r>
            <a:endParaRPr lang="en-US" sz="2900" b="1" dirty="0" smtClean="0"/>
          </a:p>
          <a:p>
            <a:pPr algn="just">
              <a:buNone/>
              <a:defRPr/>
            </a:pPr>
            <a:endParaRPr lang="en-US" sz="2800" dirty="0" smtClean="0"/>
          </a:p>
          <a:p>
            <a:pPr algn="just">
              <a:buFont typeface="Arial" charset="0"/>
              <a:buNone/>
              <a:defRPr/>
            </a:pPr>
            <a:endParaRPr lang="en-US" sz="3500" i="1" dirty="0" smtClean="0">
              <a:latin typeface="+mj-lt"/>
            </a:endParaRPr>
          </a:p>
          <a:p>
            <a:pPr algn="ctr">
              <a:buFont typeface="Arial" charset="0"/>
              <a:buNone/>
              <a:defRPr/>
            </a:pPr>
            <a:endParaRPr lang="en-US" sz="3500" i="1" dirty="0" smtClean="0">
              <a:latin typeface="+mj-lt"/>
            </a:endParaRPr>
          </a:p>
          <a:p>
            <a:pPr>
              <a:defRPr/>
            </a:pPr>
            <a:endParaRPr lang="it-IT" sz="3500" i="1" dirty="0"/>
          </a:p>
        </p:txBody>
      </p:sp>
      <p:pic>
        <p:nvPicPr>
          <p:cNvPr id="4" name="Picture 4" descr="C:\Users\User\Desktop\lavori -abstract\ONDA medicina di genere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24" y="5292005"/>
            <a:ext cx="1866900" cy="156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436563" y="684213"/>
            <a:ext cx="3316287" cy="64658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3100" dirty="0" smtClean="0">
                <a:latin typeface="+mj-lt"/>
              </a:rPr>
              <a:t>Le modificazioni dell’aspetto fisico, frequenti nelle malattie autoimmuni, inducono spesso insicurezza, timore che il proprio aspetto fisico allontani od impaurisca gli altri, in generale, ed il partner  in particolare</a:t>
            </a:r>
            <a:endParaRPr lang="it-IT" sz="3100" dirty="0">
              <a:latin typeface="+mj-lt"/>
            </a:endParaRPr>
          </a:p>
        </p:txBody>
      </p:sp>
      <p:pic>
        <p:nvPicPr>
          <p:cNvPr id="15363" name="Picture 2" descr="C:\Users\User\Desktop\lavori -abstract\392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32188" y="207963"/>
            <a:ext cx="2778125" cy="2365375"/>
          </a:xfrm>
        </p:spPr>
      </p:pic>
      <p:pic>
        <p:nvPicPr>
          <p:cNvPr id="15364" name="Picture 2" descr="C:\Users\User\Desktop\lavori -abstract\dermatologic-signs-fig19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747963"/>
            <a:ext cx="345122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http://www.beltina.org/pics/alopec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7188" y="0"/>
            <a:ext cx="2351087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 descr="C:\Users\User\Desktop\lavori -abstract\lipofilling\foto ulcere CS\pre29.04.11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9688" y="5049838"/>
            <a:ext cx="3016250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 descr="C:\Users\User\Desktop\lavori -abstract\systemic_sclerosis_hig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0313" y="2827338"/>
            <a:ext cx="28924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lavori -abstract\systemic_sclerosis_hig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6176" y="2843733"/>
            <a:ext cx="28924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503808" y="323453"/>
            <a:ext cx="9072562" cy="777875"/>
          </a:xfrm>
        </p:spPr>
        <p:txBody>
          <a:bodyPr/>
          <a:lstStyle/>
          <a:p>
            <a:r>
              <a:rPr lang="it-IT" sz="3600" dirty="0" smtClean="0"/>
              <a:t>La fertilità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6563" y="1557338"/>
            <a:ext cx="9072562" cy="5635625"/>
          </a:xfrm>
        </p:spPr>
        <p:txBody>
          <a:bodyPr/>
          <a:lstStyle/>
          <a:p>
            <a:pPr algn="just"/>
            <a:r>
              <a:rPr lang="it-IT" sz="2800" dirty="0" smtClean="0"/>
              <a:t>Da sempre la fertilità è considerata l’essenza della femminilità ed i problemi di fertilità rivestono una </a:t>
            </a:r>
            <a:r>
              <a:rPr lang="it-IT" sz="2800" b="1" dirty="0" smtClean="0"/>
              <a:t>notevole importanza dal punto di vista personale, famigliare e sociale</a:t>
            </a:r>
          </a:p>
          <a:p>
            <a:pPr algn="just"/>
            <a:r>
              <a:rPr lang="it-IT" sz="2800" dirty="0" smtClean="0"/>
              <a:t>Le risposte emotive alla infertilità  all'interno della coppia sono diverse: dal senso di colpa alla depressione, alla rabbia fino all'isolamento. Gli uomini tendono a sopprimere e/o negare ogni reazione emozionale, mentre </a:t>
            </a:r>
            <a:r>
              <a:rPr lang="it-IT" sz="2800" b="1" dirty="0" smtClean="0"/>
              <a:t>le donne sono inclini a credere di essere loro stesse la causa dell'infertilità , con conseguente senso di colpevolezza e depressione</a:t>
            </a:r>
            <a:r>
              <a:rPr lang="it-IT" sz="2800" dirty="0" smtClean="0"/>
              <a:t>.</a:t>
            </a:r>
          </a:p>
          <a:p>
            <a:r>
              <a:rPr lang="it-IT" sz="2800" dirty="0" smtClean="0"/>
              <a:t>Ancora oggi spesso ci si affida a credenze “magiche”proprio per la complessità dei problemi di fertilità dal punto di vista esistenziale</a:t>
            </a:r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" y="366713"/>
            <a:ext cx="9934575" cy="672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arrotondato 4"/>
          <p:cNvSpPr/>
          <p:nvPr/>
        </p:nvSpPr>
        <p:spPr>
          <a:xfrm>
            <a:off x="2182813" y="1557338"/>
            <a:ext cx="2381250" cy="5556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2182813" y="4732338"/>
            <a:ext cx="2381250" cy="14287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6707188" y="1557338"/>
            <a:ext cx="2301875" cy="3968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6627813" y="4732338"/>
            <a:ext cx="2460625" cy="13493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La fertilità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it-IT" sz="3200" dirty="0" smtClean="0">
                <a:latin typeface="+mj-lt"/>
              </a:rPr>
              <a:t>La </a:t>
            </a:r>
            <a:r>
              <a:rPr lang="it-IT" sz="3200" b="1" dirty="0" smtClean="0">
                <a:latin typeface="+mj-lt"/>
              </a:rPr>
              <a:t>terapia con alcuni farmaci </a:t>
            </a:r>
            <a:r>
              <a:rPr lang="it-IT" sz="3200" dirty="0" smtClean="0">
                <a:latin typeface="+mj-lt"/>
              </a:rPr>
              <a:t>( </a:t>
            </a:r>
            <a:r>
              <a:rPr lang="it-IT" sz="3200" dirty="0" err="1" smtClean="0">
                <a:latin typeface="+mj-lt"/>
              </a:rPr>
              <a:t>ciclofosfamide</a:t>
            </a:r>
            <a:r>
              <a:rPr lang="it-IT" sz="3200" dirty="0" smtClean="0">
                <a:latin typeface="+mj-lt"/>
              </a:rPr>
              <a:t>) può determinare infertilità secondaria ad insufficienza ovarica</a:t>
            </a:r>
          </a:p>
          <a:p>
            <a:pPr algn="just">
              <a:defRPr/>
            </a:pPr>
            <a:r>
              <a:rPr lang="it-IT" sz="3200" dirty="0" smtClean="0">
                <a:latin typeface="+mj-lt"/>
              </a:rPr>
              <a:t>La terapia steroidea ad dose elevata può determinare irregolarità della  ovulazione</a:t>
            </a:r>
          </a:p>
          <a:p>
            <a:pPr algn="just">
              <a:defRPr/>
            </a:pPr>
            <a:r>
              <a:rPr lang="it-IT" sz="3200" dirty="0" smtClean="0">
                <a:latin typeface="+mj-lt"/>
              </a:rPr>
              <a:t>La insufficienza renale cronica, secondaria all’interessamento renale nel LES, può determinare infertilità</a:t>
            </a:r>
            <a:endParaRPr lang="it-IT" sz="3200" dirty="0">
              <a:latin typeface="+mj-lt"/>
            </a:endParaRPr>
          </a:p>
        </p:txBody>
      </p:sp>
      <p:pic>
        <p:nvPicPr>
          <p:cNvPr id="4" name="Picture 4" descr="C:\Users\User\Desktop\lavori -abstract\ONDA medicina di genere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24" y="179437"/>
            <a:ext cx="1866900" cy="156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503238" y="776288"/>
            <a:ext cx="9074150" cy="781050"/>
          </a:xfrm>
        </p:spPr>
        <p:txBody>
          <a:bodyPr/>
          <a:lstStyle/>
          <a:p>
            <a:r>
              <a:rPr lang="it-IT" sz="3600" dirty="0" smtClean="0"/>
              <a:t>La gravidanza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5313" y="2112963"/>
            <a:ext cx="9072562" cy="38100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it-IT" sz="3500" dirty="0" smtClean="0">
                <a:latin typeface="+mj-lt"/>
              </a:rPr>
              <a:t>Per molti anni alle donne affette da malattie autoimmuni potenzialmente serie è stato consigliato di non intraprendere la gravidanza</a:t>
            </a:r>
          </a:p>
          <a:p>
            <a:pPr algn="just">
              <a:buNone/>
              <a:defRPr/>
            </a:pPr>
            <a:endParaRPr lang="it-IT" sz="3500" dirty="0" smtClean="0">
              <a:latin typeface="+mj-lt"/>
            </a:endParaRPr>
          </a:p>
          <a:p>
            <a:pPr algn="just">
              <a:defRPr/>
            </a:pPr>
            <a:r>
              <a:rPr lang="it-IT" sz="3500" dirty="0" smtClean="0">
                <a:latin typeface="+mj-lt"/>
              </a:rPr>
              <a:t>Sappiamo tuttavia che  grazie ad un attento trattamento medico ed ostetrico è possibile un esito positivo della gravidanza</a:t>
            </a:r>
          </a:p>
        </p:txBody>
      </p:sp>
      <p:pic>
        <p:nvPicPr>
          <p:cNvPr id="4" name="Picture 4" descr="C:\Users\User\Desktop\lavori -abstract\ONDA medicina di genere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24" y="179437"/>
            <a:ext cx="1866900" cy="156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>
          <a:xfrm>
            <a:off x="515938" y="763588"/>
            <a:ext cx="9072562" cy="793750"/>
          </a:xfrm>
        </p:spPr>
        <p:txBody>
          <a:bodyPr/>
          <a:lstStyle/>
          <a:p>
            <a:r>
              <a:rPr lang="it-IT" sz="4000" dirty="0" smtClean="0"/>
              <a:t>La gravidanza nel LES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5938" y="1874838"/>
            <a:ext cx="9072562" cy="4838700"/>
          </a:xfrm>
        </p:spPr>
        <p:txBody>
          <a:bodyPr/>
          <a:lstStyle/>
          <a:p>
            <a:pPr>
              <a:defRPr/>
            </a:pPr>
            <a:r>
              <a:rPr lang="it-IT" sz="3300" dirty="0" smtClean="0">
                <a:latin typeface="+mj-lt"/>
              </a:rPr>
              <a:t>Aborto spontaneo</a:t>
            </a:r>
          </a:p>
          <a:p>
            <a:pPr>
              <a:defRPr/>
            </a:pPr>
            <a:r>
              <a:rPr lang="it-IT" sz="3300" dirty="0" smtClean="0">
                <a:latin typeface="+mj-lt"/>
              </a:rPr>
              <a:t>Morte fetale intrauterina</a:t>
            </a:r>
          </a:p>
          <a:p>
            <a:pPr>
              <a:defRPr/>
            </a:pPr>
            <a:r>
              <a:rPr lang="it-IT" sz="3300" dirty="0" smtClean="0">
                <a:latin typeface="+mj-lt"/>
              </a:rPr>
              <a:t>Prematurità</a:t>
            </a:r>
          </a:p>
          <a:p>
            <a:pPr>
              <a:defRPr/>
            </a:pPr>
            <a:r>
              <a:rPr lang="it-IT" sz="3300" dirty="0" smtClean="0">
                <a:latin typeface="+mj-lt"/>
              </a:rPr>
              <a:t>Iposviluppo fetale</a:t>
            </a:r>
          </a:p>
          <a:p>
            <a:pPr>
              <a:defRPr/>
            </a:pPr>
            <a:r>
              <a:rPr lang="it-IT" sz="3300" dirty="0" smtClean="0">
                <a:latin typeface="+mj-lt"/>
              </a:rPr>
              <a:t>Rottura prematura delle membrane</a:t>
            </a:r>
          </a:p>
          <a:p>
            <a:pPr>
              <a:defRPr/>
            </a:pPr>
            <a:r>
              <a:rPr lang="it-IT" sz="3300" dirty="0" err="1" smtClean="0">
                <a:latin typeface="+mj-lt"/>
              </a:rPr>
              <a:t>Pre-eclampsia</a:t>
            </a:r>
            <a:r>
              <a:rPr lang="it-IT" sz="3300" dirty="0" smtClean="0">
                <a:latin typeface="+mj-lt"/>
              </a:rPr>
              <a:t> ed eclampsia: soprattutto in presenza di GN di classe III-IV : l’eclampsia si manifesta in circa il 35% delle pazienti</a:t>
            </a:r>
          </a:p>
          <a:p>
            <a:pPr>
              <a:defRPr/>
            </a:pPr>
            <a:endParaRPr lang="it-IT" dirty="0"/>
          </a:p>
        </p:txBody>
      </p:sp>
      <p:pic>
        <p:nvPicPr>
          <p:cNvPr id="4" name="Picture 4" descr="C:\Users\User\Desktop\lavori -abstract\ONDA medicina di genere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24" y="179437"/>
            <a:ext cx="1866900" cy="156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701822"/>
          </a:xfrm>
        </p:spPr>
        <p:txBody>
          <a:bodyPr>
            <a:normAutofit/>
          </a:bodyPr>
          <a:lstStyle/>
          <a:p>
            <a:r>
              <a:rPr lang="it-IT" dirty="0" smtClean="0"/>
              <a:t>La gravidanza</a:t>
            </a:r>
            <a:endParaRPr lang="it-IT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354" y="1557324"/>
            <a:ext cx="8521278" cy="558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lavori -abstract\ONDA medicina di genere\About-Autoimmune-Diseases-Infographic_Updated-727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463" y="250825"/>
            <a:ext cx="5976937" cy="887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515938" y="604838"/>
            <a:ext cx="9072562" cy="781050"/>
          </a:xfrm>
        </p:spPr>
        <p:txBody>
          <a:bodyPr/>
          <a:lstStyle/>
          <a:p>
            <a:r>
              <a:rPr lang="it-IT" smtClean="0"/>
              <a:t>La gravidanza:outcome fetale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5938" y="1557338"/>
            <a:ext cx="9072562" cy="5176837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it-IT" sz="3100" dirty="0" smtClean="0">
                <a:latin typeface="+mj-lt"/>
              </a:rPr>
              <a:t>Sindromi da Lupus neonatale</a:t>
            </a:r>
          </a:p>
          <a:p>
            <a:pPr algn="just">
              <a:defRPr/>
            </a:pPr>
            <a:r>
              <a:rPr lang="it-IT" sz="3100" dirty="0" smtClean="0">
                <a:latin typeface="+mj-lt"/>
              </a:rPr>
              <a:t>Secondaria al passaggio transplacentare, tra la 16^ e la 30^ settimana, di autoanticorpi anti SSA ed SSB ( LES e S. di </a:t>
            </a:r>
            <a:r>
              <a:rPr lang="it-IT" sz="3100" dirty="0" err="1" smtClean="0">
                <a:latin typeface="+mj-lt"/>
              </a:rPr>
              <a:t>Sjogren</a:t>
            </a:r>
            <a:r>
              <a:rPr lang="it-IT" sz="3100" dirty="0" smtClean="0">
                <a:latin typeface="+mj-lt"/>
              </a:rPr>
              <a:t>)</a:t>
            </a:r>
          </a:p>
          <a:p>
            <a:pPr algn="just">
              <a:defRPr/>
            </a:pPr>
            <a:r>
              <a:rPr lang="it-IT" sz="3100" dirty="0" smtClean="0">
                <a:latin typeface="+mj-lt"/>
              </a:rPr>
              <a:t>La manifestazione più grave è il blocco cardiaco congenito: la prevalenza nei neonati di madri affette da </a:t>
            </a:r>
            <a:r>
              <a:rPr lang="it-IT" sz="3100" dirty="0" err="1" smtClean="0">
                <a:latin typeface="+mj-lt"/>
              </a:rPr>
              <a:t>connettiviti</a:t>
            </a:r>
            <a:r>
              <a:rPr lang="it-IT" sz="3100" dirty="0" smtClean="0">
                <a:latin typeface="+mj-lt"/>
              </a:rPr>
              <a:t> con SSA  è pari a circa 2%</a:t>
            </a:r>
          </a:p>
          <a:p>
            <a:pPr algn="just">
              <a:defRPr/>
            </a:pPr>
            <a:r>
              <a:rPr lang="it-IT" sz="3100" dirty="0" smtClean="0">
                <a:latin typeface="+mj-lt"/>
              </a:rPr>
              <a:t>In caso di identificazione di blocco cardiaco </a:t>
            </a:r>
            <a:r>
              <a:rPr lang="it-IT" sz="3100" dirty="0" err="1" smtClean="0">
                <a:latin typeface="+mj-lt"/>
              </a:rPr>
              <a:t>incompleto-miocardite</a:t>
            </a:r>
            <a:r>
              <a:rPr lang="it-IT" sz="3100" dirty="0" smtClean="0">
                <a:latin typeface="+mj-lt"/>
              </a:rPr>
              <a:t> il trattamento con </a:t>
            </a:r>
            <a:r>
              <a:rPr lang="it-IT" sz="3100" dirty="0" err="1" smtClean="0">
                <a:latin typeface="+mj-lt"/>
              </a:rPr>
              <a:t>desametasone</a:t>
            </a:r>
            <a:r>
              <a:rPr lang="it-IT" sz="3100" dirty="0" smtClean="0">
                <a:latin typeface="+mj-lt"/>
              </a:rPr>
              <a:t> può determinarne la reversibilità, parziale o totale</a:t>
            </a:r>
            <a:endParaRPr lang="it-IT" sz="3100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38" y="1352550"/>
            <a:ext cx="9128125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6563" y="2271713"/>
            <a:ext cx="428625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arthritis.org/media/chapters/mic/kgat-4-color-not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395288"/>
            <a:ext cx="4608512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http://www.cdc.gov/features/dspediatricarthritis/dspediatricarthritis_270px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5700" y="3563938"/>
            <a:ext cx="3341688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JRAChild1 Juvenile Rheumatoid Arthritis (JRA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138" y="3606800"/>
            <a:ext cx="27368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http://www.arthritis.org/files/offices/mic/JA%20Initiative/KGAT%20logo-col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8013" y="323850"/>
            <a:ext cx="397192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revalence_of_Juvenile_Arthritis_&amp;_Related_Disease title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900113"/>
            <a:ext cx="76962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9775" y="627064"/>
            <a:ext cx="8605838" cy="560486"/>
          </a:xfrm>
        </p:spPr>
        <p:txBody>
          <a:bodyPr/>
          <a:lstStyle/>
          <a:p>
            <a:r>
              <a:rPr lang="it-IT" dirty="0" smtClean="0"/>
              <a:t>la menopausa</a:t>
            </a:r>
            <a:endParaRPr lang="it-IT" dirty="0"/>
          </a:p>
        </p:txBody>
      </p:sp>
      <p:pic>
        <p:nvPicPr>
          <p:cNvPr id="5122" name="Picture 2" descr="C:\Users\User\Desktop\lavori -abstract\ONDA medicina di genere\autoimmune_larg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5776" y="1907629"/>
            <a:ext cx="5024439" cy="4464496"/>
          </a:xfrm>
          <a:prstGeom prst="rect">
            <a:avLst/>
          </a:prstGeom>
          <a:noFill/>
        </p:spPr>
      </p:pic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5112320" y="1835621"/>
            <a:ext cx="4227513" cy="5171158"/>
          </a:xfrm>
        </p:spPr>
        <p:txBody>
          <a:bodyPr/>
          <a:lstStyle/>
          <a:p>
            <a:pPr algn="just"/>
            <a:r>
              <a:rPr lang="it-IT" dirty="0" smtClean="0"/>
              <a:t>Effetto negativo della perdita di estrogeni su: pelle, muscolo, osso, cuore, vasi, occhio, vescica, sistema nervoso centrale</a:t>
            </a:r>
          </a:p>
          <a:p>
            <a:pPr algn="just"/>
            <a:r>
              <a:rPr lang="it-IT" dirty="0" smtClean="0"/>
              <a:t>Un ruolo centrale degli ormoni sessuali è provato dalla diversa prevalenza di malattie autoimmuni in diversi periodi della vita riproduttiva</a:t>
            </a:r>
          </a:p>
          <a:p>
            <a:endParaRPr lang="it-IT" dirty="0"/>
          </a:p>
        </p:txBody>
      </p:sp>
      <p:pic>
        <p:nvPicPr>
          <p:cNvPr id="9" name="Picture 4" descr="C:\Users\User\Desktop\lavori -abstract\ONDA medicina di genere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6616" y="179437"/>
            <a:ext cx="1866900" cy="156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75816" y="1835621"/>
            <a:ext cx="8605838" cy="5904656"/>
          </a:xfrm>
        </p:spPr>
        <p:txBody>
          <a:bodyPr/>
          <a:lstStyle/>
          <a:p>
            <a:pPr algn="just"/>
            <a:r>
              <a:rPr lang="en-US" sz="2400" dirty="0" smtClean="0"/>
              <a:t>La </a:t>
            </a:r>
            <a:r>
              <a:rPr lang="en-US" sz="2400" dirty="0" err="1" smtClean="0"/>
              <a:t>fluttuazione</a:t>
            </a:r>
            <a:r>
              <a:rPr lang="en-US" sz="2400" dirty="0" smtClean="0"/>
              <a:t> </a:t>
            </a:r>
            <a:r>
              <a:rPr lang="en-US" sz="2400" dirty="0" err="1" smtClean="0"/>
              <a:t>ormonale</a:t>
            </a:r>
            <a:r>
              <a:rPr lang="en-US" sz="2400" dirty="0" smtClean="0"/>
              <a:t> </a:t>
            </a:r>
            <a:r>
              <a:rPr lang="en-US" sz="2400" dirty="0" err="1" smtClean="0"/>
              <a:t>intorno</a:t>
            </a:r>
            <a:r>
              <a:rPr lang="en-US" sz="2400" dirty="0" smtClean="0"/>
              <a:t> </a:t>
            </a:r>
            <a:r>
              <a:rPr lang="en-US" sz="2400" dirty="0" err="1" smtClean="0"/>
              <a:t>alla</a:t>
            </a:r>
            <a:r>
              <a:rPr lang="en-US" sz="2400" dirty="0" smtClean="0"/>
              <a:t> </a:t>
            </a:r>
            <a:r>
              <a:rPr lang="en-US" sz="2400" dirty="0" err="1" smtClean="0"/>
              <a:t>menopausa</a:t>
            </a:r>
            <a:r>
              <a:rPr lang="en-US" sz="2400" dirty="0" smtClean="0"/>
              <a:t> </a:t>
            </a:r>
            <a:r>
              <a:rPr lang="en-US" sz="2400" dirty="0" err="1" smtClean="0"/>
              <a:t>può</a:t>
            </a:r>
            <a:r>
              <a:rPr lang="en-US" sz="2400" dirty="0" smtClean="0"/>
              <a:t> </a:t>
            </a:r>
            <a:r>
              <a:rPr lang="en-US" sz="2400" dirty="0" err="1" smtClean="0"/>
              <a:t>influenzare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sintomi</a:t>
            </a:r>
            <a:r>
              <a:rPr lang="en-US" sz="2400" dirty="0" smtClean="0"/>
              <a:t> </a:t>
            </a:r>
            <a:r>
              <a:rPr lang="en-US" sz="2400" dirty="0" err="1" smtClean="0"/>
              <a:t>dell’artrite</a:t>
            </a:r>
            <a:r>
              <a:rPr lang="en-US" sz="2400" dirty="0" smtClean="0"/>
              <a:t> e la </a:t>
            </a:r>
            <a:r>
              <a:rPr lang="en-US" sz="2400" dirty="0" err="1" smtClean="0"/>
              <a:t>sua</a:t>
            </a:r>
            <a:r>
              <a:rPr lang="en-US" sz="2400" dirty="0" smtClean="0"/>
              <a:t> </a:t>
            </a:r>
            <a:r>
              <a:rPr lang="en-US" sz="2400" dirty="0" err="1" smtClean="0"/>
              <a:t>progressione</a:t>
            </a:r>
            <a:r>
              <a:rPr lang="en-US" sz="2400" dirty="0" smtClean="0"/>
              <a:t>. </a:t>
            </a:r>
            <a:r>
              <a:rPr lang="en-US" sz="2400" dirty="0" err="1" smtClean="0"/>
              <a:t>Sembra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b="1" dirty="0" err="1" smtClean="0"/>
              <a:t>estrogeni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abbiano</a:t>
            </a:r>
            <a:r>
              <a:rPr lang="en-US" sz="2400" b="1" dirty="0" smtClean="0"/>
              <a:t> un </a:t>
            </a:r>
            <a:r>
              <a:rPr lang="en-US" sz="2400" b="1" dirty="0" err="1" smtClean="0"/>
              <a:t>effetto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protettivo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sull’artrite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reumatoide</a:t>
            </a:r>
            <a:r>
              <a:rPr lang="en-US" sz="2400" dirty="0" smtClean="0"/>
              <a:t>, ma non è </a:t>
            </a:r>
            <a:r>
              <a:rPr lang="en-US" sz="2400" dirty="0" err="1" smtClean="0"/>
              <a:t>chiaro</a:t>
            </a:r>
            <a:r>
              <a:rPr lang="en-US" sz="2400" dirty="0" smtClean="0"/>
              <a:t> se </a:t>
            </a:r>
            <a:r>
              <a:rPr lang="en-US" sz="2400" dirty="0" err="1" smtClean="0"/>
              <a:t>questo</a:t>
            </a:r>
            <a:r>
              <a:rPr lang="en-US" sz="2400" dirty="0" smtClean="0"/>
              <a:t> </a:t>
            </a:r>
            <a:r>
              <a:rPr lang="en-US" sz="2400" dirty="0" err="1" smtClean="0"/>
              <a:t>sia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fattore</a:t>
            </a:r>
            <a:r>
              <a:rPr lang="en-US" sz="2400" dirty="0" smtClean="0"/>
              <a:t> </a:t>
            </a:r>
            <a:r>
              <a:rPr lang="en-US" sz="2400" dirty="0" err="1" smtClean="0"/>
              <a:t>pricipale</a:t>
            </a:r>
            <a:r>
              <a:rPr lang="en-US" sz="2400" dirty="0" smtClean="0"/>
              <a:t> a </a:t>
            </a:r>
            <a:r>
              <a:rPr lang="en-US" sz="2400" dirty="0" err="1" smtClean="0"/>
              <a:t>determinare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peggioramento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funzione</a:t>
            </a:r>
            <a:r>
              <a:rPr lang="en-US" sz="2400" dirty="0" smtClean="0"/>
              <a:t> </a:t>
            </a:r>
            <a:r>
              <a:rPr lang="en-US" sz="2400" dirty="0" err="1" smtClean="0"/>
              <a:t>fisica</a:t>
            </a:r>
            <a:r>
              <a:rPr lang="en-US" sz="2400" dirty="0" smtClean="0"/>
              <a:t> </a:t>
            </a:r>
            <a:r>
              <a:rPr lang="en-US" sz="2400" dirty="0" err="1" smtClean="0"/>
              <a:t>dopo</a:t>
            </a:r>
            <a:r>
              <a:rPr lang="en-US" sz="2400" dirty="0" smtClean="0"/>
              <a:t> la </a:t>
            </a:r>
            <a:r>
              <a:rPr lang="en-US" sz="2400" dirty="0" err="1" smtClean="0"/>
              <a:t>menopausa</a:t>
            </a:r>
            <a:r>
              <a:rPr lang="en-US" sz="2400" dirty="0" smtClean="0"/>
              <a:t> </a:t>
            </a:r>
            <a:r>
              <a:rPr lang="en-US" sz="2400" dirty="0" err="1" smtClean="0"/>
              <a:t>nelle</a:t>
            </a:r>
            <a:r>
              <a:rPr lang="en-US" sz="2400" dirty="0" smtClean="0"/>
              <a:t> </a:t>
            </a:r>
            <a:r>
              <a:rPr lang="en-US" sz="2400" dirty="0" err="1" smtClean="0"/>
              <a:t>donne</a:t>
            </a:r>
            <a:r>
              <a:rPr lang="en-US" sz="2400" dirty="0" smtClean="0"/>
              <a:t> </a:t>
            </a:r>
            <a:r>
              <a:rPr lang="en-US" sz="2400" dirty="0" err="1" smtClean="0"/>
              <a:t>affette</a:t>
            </a:r>
            <a:r>
              <a:rPr lang="en-US" sz="2400" dirty="0" smtClean="0"/>
              <a:t> da </a:t>
            </a:r>
            <a:r>
              <a:rPr lang="en-US" sz="2400" dirty="0" err="1" smtClean="0"/>
              <a:t>artrite</a:t>
            </a:r>
            <a:r>
              <a:rPr lang="en-US" sz="2400" dirty="0" smtClean="0"/>
              <a:t> </a:t>
            </a:r>
            <a:r>
              <a:rPr lang="en-US" sz="2400" dirty="0" err="1" smtClean="0"/>
              <a:t>reumatoide</a:t>
            </a:r>
            <a:r>
              <a:rPr lang="en-US" sz="2400" dirty="0" smtClean="0"/>
              <a:t>. </a:t>
            </a:r>
          </a:p>
          <a:p>
            <a:pPr algn="just"/>
            <a:r>
              <a:rPr lang="en-US" sz="2400" dirty="0" smtClean="0"/>
              <a:t>La </a:t>
            </a:r>
            <a:r>
              <a:rPr lang="en-US" sz="2400" dirty="0" err="1" smtClean="0"/>
              <a:t>menopausa</a:t>
            </a:r>
            <a:r>
              <a:rPr lang="en-US" sz="2400" dirty="0" smtClean="0"/>
              <a:t> </a:t>
            </a:r>
            <a:r>
              <a:rPr lang="en-US" sz="2400" dirty="0" err="1" smtClean="0"/>
              <a:t>precoce</a:t>
            </a:r>
            <a:r>
              <a:rPr lang="en-US" sz="2400" dirty="0" smtClean="0"/>
              <a:t> </a:t>
            </a:r>
            <a:r>
              <a:rPr lang="en-US" sz="2400" dirty="0" err="1" smtClean="0"/>
              <a:t>può</a:t>
            </a:r>
            <a:r>
              <a:rPr lang="en-US" sz="2400" dirty="0" smtClean="0"/>
              <a:t> </a:t>
            </a:r>
            <a:r>
              <a:rPr lang="en-US" sz="2400" dirty="0" err="1" smtClean="0"/>
              <a:t>aumentare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rischio</a:t>
            </a:r>
            <a:r>
              <a:rPr lang="en-US" sz="2400" dirty="0" smtClean="0"/>
              <a:t> di </a:t>
            </a:r>
            <a:r>
              <a:rPr lang="en-US" sz="2400" dirty="0" err="1" smtClean="0"/>
              <a:t>sviluppare</a:t>
            </a:r>
            <a:r>
              <a:rPr lang="en-US" sz="2400" dirty="0" smtClean="0"/>
              <a:t> </a:t>
            </a:r>
            <a:r>
              <a:rPr lang="en-US" sz="2400" dirty="0" err="1" smtClean="0"/>
              <a:t>artrite</a:t>
            </a:r>
            <a:r>
              <a:rPr lang="en-US" sz="2400" dirty="0" smtClean="0"/>
              <a:t> </a:t>
            </a:r>
            <a:r>
              <a:rPr lang="en-US" sz="2400" dirty="0" err="1" smtClean="0"/>
              <a:t>reumatoide</a:t>
            </a:r>
            <a:endParaRPr lang="en-US" sz="2400" dirty="0" smtClean="0"/>
          </a:p>
          <a:p>
            <a:pPr algn="just"/>
            <a:r>
              <a:rPr lang="en-US" sz="2400" b="1" dirty="0" err="1" smtClean="0"/>
              <a:t>L’artrite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reumatoide</a:t>
            </a:r>
            <a:r>
              <a:rPr lang="en-US" sz="2400" b="1" dirty="0" smtClean="0"/>
              <a:t> e la </a:t>
            </a:r>
            <a:r>
              <a:rPr lang="en-US" sz="2400" b="1" dirty="0" err="1" smtClean="0"/>
              <a:t>menopausa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insieme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raddoppiano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rischio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osteoporosi</a:t>
            </a:r>
            <a:r>
              <a:rPr lang="en-US" sz="2400" dirty="0" smtClean="0"/>
              <a:t>. </a:t>
            </a:r>
            <a:r>
              <a:rPr lang="en-US" sz="2400" dirty="0" err="1" smtClean="0"/>
              <a:t>Artrite</a:t>
            </a:r>
            <a:r>
              <a:rPr lang="en-US" sz="2400" dirty="0" smtClean="0"/>
              <a:t> </a:t>
            </a:r>
            <a:r>
              <a:rPr lang="en-US" sz="2400" dirty="0" err="1" smtClean="0"/>
              <a:t>reumatoide</a:t>
            </a:r>
            <a:r>
              <a:rPr lang="en-US" sz="2400" dirty="0" smtClean="0"/>
              <a:t>, </a:t>
            </a:r>
            <a:r>
              <a:rPr lang="en-US" sz="2400" dirty="0" err="1" smtClean="0"/>
              <a:t>farmaci</a:t>
            </a:r>
            <a:r>
              <a:rPr lang="en-US" sz="2400" dirty="0" smtClean="0"/>
              <a:t> </a:t>
            </a:r>
            <a:r>
              <a:rPr lang="en-US" sz="2400" dirty="0" err="1" smtClean="0"/>
              <a:t>prescritti</a:t>
            </a:r>
            <a:r>
              <a:rPr lang="en-US" sz="2400" dirty="0" smtClean="0"/>
              <a:t> per la </a:t>
            </a:r>
            <a:r>
              <a:rPr lang="en-US" sz="2400" dirty="0" err="1" smtClean="0"/>
              <a:t>cura</a:t>
            </a:r>
            <a:r>
              <a:rPr lang="en-US" sz="2400" dirty="0" smtClean="0"/>
              <a:t> </a:t>
            </a:r>
            <a:r>
              <a:rPr lang="en-US" sz="2400" dirty="0" err="1" smtClean="0"/>
              <a:t>dell’artrite</a:t>
            </a:r>
            <a:r>
              <a:rPr lang="en-US" sz="2400" dirty="0" smtClean="0"/>
              <a:t> (cortisone)  e </a:t>
            </a:r>
            <a:r>
              <a:rPr lang="en-US" sz="2400" dirty="0" err="1" smtClean="0"/>
              <a:t>menopausa</a:t>
            </a:r>
            <a:r>
              <a:rPr lang="en-US" sz="2400" dirty="0" smtClean="0"/>
              <a:t> </a:t>
            </a:r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dirty="0" err="1" smtClean="0"/>
              <a:t>associati</a:t>
            </a:r>
            <a:r>
              <a:rPr lang="en-US" sz="2400" dirty="0" smtClean="0"/>
              <a:t> ad </a:t>
            </a:r>
            <a:r>
              <a:rPr lang="en-US" sz="2400" dirty="0" err="1" smtClean="0"/>
              <a:t>osteoporosi</a:t>
            </a:r>
            <a:r>
              <a:rPr lang="en-US" sz="2400" dirty="0" smtClean="0"/>
              <a:t> in </a:t>
            </a:r>
            <a:r>
              <a:rPr lang="en-US" sz="2400" dirty="0" err="1" smtClean="0"/>
              <a:t>modo</a:t>
            </a:r>
            <a:r>
              <a:rPr lang="en-US" sz="2400" dirty="0" smtClean="0"/>
              <a:t> </a:t>
            </a:r>
            <a:r>
              <a:rPr lang="en-US" sz="2400" dirty="0" err="1" smtClean="0"/>
              <a:t>indipendente</a:t>
            </a:r>
            <a:r>
              <a:rPr lang="en-US" sz="2400" dirty="0" smtClean="0"/>
              <a:t>: </a:t>
            </a:r>
            <a:r>
              <a:rPr lang="en-US" sz="2400" b="1" dirty="0" smtClean="0"/>
              <a:t>la </a:t>
            </a:r>
            <a:r>
              <a:rPr lang="en-US" sz="2400" b="1" dirty="0" err="1" smtClean="0"/>
              <a:t>combinazione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questi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fattori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aumenta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quindi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rischio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osteoporosi</a:t>
            </a:r>
            <a:endParaRPr lang="it-IT" sz="2400" b="1" dirty="0"/>
          </a:p>
        </p:txBody>
      </p:sp>
      <p:pic>
        <p:nvPicPr>
          <p:cNvPr id="6" name="Picture 4" descr="C:\Users\User\Desktop\lavori -abstract\ONDA medicina di genere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24" y="251445"/>
            <a:ext cx="1866900" cy="156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lavori -abstract\ONDA medicina di genere\images menopa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200" y="0"/>
            <a:ext cx="2880320" cy="1916722"/>
          </a:xfrm>
          <a:prstGeom prst="rect">
            <a:avLst/>
          </a:prstGeom>
          <a:noFill/>
        </p:spPr>
      </p:pic>
      <p:pic>
        <p:nvPicPr>
          <p:cNvPr id="4099" name="Picture 3" descr="C:\Users\User\Desktop\lavori -abstract\ONDA medicina di genere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784" y="3491805"/>
            <a:ext cx="2160240" cy="3138703"/>
          </a:xfrm>
          <a:prstGeom prst="rect">
            <a:avLst/>
          </a:prstGeom>
          <a:noFill/>
        </p:spPr>
      </p:pic>
      <p:sp>
        <p:nvSpPr>
          <p:cNvPr id="9218" name="AutoShape 2" descr="Risultati immagini per disability and rheumatoid arthri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219" name="Picture 3" descr="C:\Users\User\Desktop\lavori -abstract\ONDA medicina di genere\download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784" y="611485"/>
            <a:ext cx="3471814" cy="1944216"/>
          </a:xfrm>
          <a:prstGeom prst="rect">
            <a:avLst/>
          </a:prstGeom>
          <a:noFill/>
        </p:spPr>
      </p:pic>
      <p:pic>
        <p:nvPicPr>
          <p:cNvPr id="9221" name="Picture 5" descr="C:\Users\User\Desktop\lavori -abstract\ONDA medicina di genere\webmd_rm_photo_of_porous_bon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0472" y="1979637"/>
            <a:ext cx="3396620" cy="2308048"/>
          </a:xfrm>
          <a:prstGeom prst="rect">
            <a:avLst/>
          </a:prstGeom>
          <a:noFill/>
        </p:spPr>
      </p:pic>
      <p:pic>
        <p:nvPicPr>
          <p:cNvPr id="9222" name="Picture 6" descr="C:\Users\User\Desktop\lavori -abstract\ONDA medicina di genere\Osteoporosi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2040" y="3059757"/>
            <a:ext cx="3852181" cy="2568121"/>
          </a:xfrm>
          <a:prstGeom prst="rect">
            <a:avLst/>
          </a:prstGeom>
          <a:noFill/>
        </p:spPr>
      </p:pic>
      <p:pic>
        <p:nvPicPr>
          <p:cNvPr id="9223" name="Picture 7" descr="C:\Users\User\Desktop\lavori -abstract\ONDA medicina di genere\0_yuJZnaIO-Y90kJK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3927" y="4859957"/>
            <a:ext cx="3956698" cy="2225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87784" y="755501"/>
            <a:ext cx="4464496" cy="6480720"/>
          </a:xfrm>
        </p:spPr>
        <p:txBody>
          <a:bodyPr/>
          <a:lstStyle/>
          <a:p>
            <a:r>
              <a:rPr lang="it-IT" dirty="0" smtClean="0"/>
              <a:t>Stile di vita</a:t>
            </a:r>
          </a:p>
          <a:p>
            <a:pPr lvl="1"/>
            <a:r>
              <a:rPr lang="it-IT" dirty="0" smtClean="0"/>
              <a:t>Vita sedentaria</a:t>
            </a:r>
          </a:p>
          <a:p>
            <a:pPr lvl="1"/>
            <a:r>
              <a:rPr lang="it-IT" dirty="0" smtClean="0"/>
              <a:t>Fumo</a:t>
            </a:r>
          </a:p>
          <a:p>
            <a:pPr lvl="1"/>
            <a:r>
              <a:rPr lang="it-IT" dirty="0" smtClean="0"/>
              <a:t>alcool</a:t>
            </a:r>
          </a:p>
          <a:p>
            <a:r>
              <a:rPr lang="it-IT" dirty="0" smtClean="0"/>
              <a:t>Alimentazione</a:t>
            </a:r>
          </a:p>
          <a:p>
            <a:pPr lvl="1"/>
            <a:r>
              <a:rPr lang="it-IT" dirty="0" smtClean="0"/>
              <a:t>Adeguata assunzione di calcio</a:t>
            </a:r>
          </a:p>
          <a:p>
            <a:r>
              <a:rPr lang="it-IT" dirty="0" smtClean="0"/>
              <a:t>Regolare controllo</a:t>
            </a:r>
          </a:p>
          <a:p>
            <a:pPr lvl="1"/>
            <a:r>
              <a:rPr lang="it-IT" dirty="0" smtClean="0"/>
              <a:t>MOC</a:t>
            </a:r>
          </a:p>
          <a:p>
            <a:r>
              <a:rPr lang="it-IT" dirty="0" smtClean="0"/>
              <a:t>Attenzione all’uso di farmaci </a:t>
            </a:r>
          </a:p>
          <a:p>
            <a:pPr lvl="1"/>
            <a:r>
              <a:rPr lang="it-IT" dirty="0" smtClean="0"/>
              <a:t>Terapia </a:t>
            </a:r>
            <a:r>
              <a:rPr lang="it-IT" dirty="0" err="1" smtClean="0"/>
              <a:t>cortisonica</a:t>
            </a:r>
            <a:endParaRPr lang="it-IT" dirty="0"/>
          </a:p>
        </p:txBody>
      </p:sp>
      <p:pic>
        <p:nvPicPr>
          <p:cNvPr id="5" name="Picture 4" descr="C:\Users\User\Desktop\lavori -abstract\ONDA medicina di genere\Osteoporosis-Risk-Factor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8224" y="1619597"/>
            <a:ext cx="5376597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contenuto 2"/>
          <p:cNvSpPr>
            <a:spLocks noGrp="1"/>
          </p:cNvSpPr>
          <p:nvPr>
            <p:ph idx="1"/>
          </p:nvPr>
        </p:nvSpPr>
        <p:spPr>
          <a:xfrm>
            <a:off x="431800" y="6588149"/>
            <a:ext cx="9072562" cy="459136"/>
          </a:xfrm>
        </p:spPr>
        <p:txBody>
          <a:bodyPr/>
          <a:lstStyle/>
          <a:p>
            <a:pPr algn="just"/>
            <a:endParaRPr lang="en-US" dirty="0" smtClean="0"/>
          </a:p>
          <a:p>
            <a:pPr algn="just">
              <a:buFont typeface="Arial" charset="0"/>
              <a:buNone/>
            </a:pPr>
            <a:endParaRPr lang="en-US" dirty="0" smtClean="0"/>
          </a:p>
        </p:txBody>
      </p:sp>
      <p:pic>
        <p:nvPicPr>
          <p:cNvPr id="1026" name="Picture 2" descr="F:\chart-causes-disabil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08" y="0"/>
            <a:ext cx="8969375" cy="620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503808" y="6300117"/>
            <a:ext cx="9001000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Uno studio del CDC (Center for Disease Control and Prevention) ha </a:t>
            </a:r>
            <a:r>
              <a:rPr lang="en-US" dirty="0" err="1" smtClean="0"/>
              <a:t>dimostrato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 </a:t>
            </a:r>
            <a:r>
              <a:rPr lang="en-US" b="1" dirty="0" smtClean="0"/>
              <a:t>47.5 </a:t>
            </a:r>
            <a:r>
              <a:rPr lang="en-US" b="1" dirty="0" err="1" smtClean="0"/>
              <a:t>milioni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adulti</a:t>
            </a:r>
            <a:r>
              <a:rPr lang="en-US" b="1" dirty="0" smtClean="0"/>
              <a:t> </a:t>
            </a:r>
            <a:r>
              <a:rPr lang="en-US" b="1" dirty="0" err="1" smtClean="0"/>
              <a:t>statunitensi</a:t>
            </a:r>
            <a:r>
              <a:rPr lang="en-US" b="1" dirty="0" smtClean="0"/>
              <a:t> </a:t>
            </a:r>
            <a:r>
              <a:rPr lang="en-US" dirty="0" smtClean="0"/>
              <a:t>(21.8%) </a:t>
            </a:r>
            <a:r>
              <a:rPr lang="en-US" dirty="0" err="1" smtClean="0"/>
              <a:t>riportano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disabilità</a:t>
            </a:r>
            <a:r>
              <a:rPr lang="en-US" dirty="0" smtClean="0"/>
              <a:t>. 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4150" cy="857250"/>
          </a:xfrm>
        </p:spPr>
        <p:txBody>
          <a:bodyPr/>
          <a:lstStyle/>
          <a:p>
            <a:r>
              <a:rPr lang="it-IT" sz="4000" smtClean="0"/>
              <a:t>Cosa si intende per disabilità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err="1" smtClean="0"/>
              <a:t>Tra</a:t>
            </a:r>
            <a:r>
              <a:rPr lang="en-US" sz="2800" dirty="0" smtClean="0"/>
              <a:t> </a:t>
            </a:r>
            <a:r>
              <a:rPr lang="en-US" sz="2800" dirty="0" err="1" smtClean="0"/>
              <a:t>gli</a:t>
            </a:r>
            <a:r>
              <a:rPr lang="en-US" sz="2800" dirty="0" smtClean="0"/>
              <a:t> </a:t>
            </a:r>
            <a:r>
              <a:rPr lang="en-US" sz="2800" dirty="0" err="1" smtClean="0"/>
              <a:t>adulti</a:t>
            </a:r>
            <a:r>
              <a:rPr lang="en-US" sz="2800" dirty="0" smtClean="0"/>
              <a:t> </a:t>
            </a:r>
            <a:r>
              <a:rPr lang="en-US" sz="2800" dirty="0" err="1" smtClean="0"/>
              <a:t>che</a:t>
            </a:r>
            <a:r>
              <a:rPr lang="en-US" sz="2800" dirty="0" smtClean="0"/>
              <a:t> </a:t>
            </a:r>
            <a:r>
              <a:rPr lang="en-US" sz="2800" dirty="0" err="1" smtClean="0"/>
              <a:t>riportano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disabilità</a:t>
            </a:r>
            <a:r>
              <a:rPr lang="en-US" sz="2800" dirty="0" smtClean="0"/>
              <a:t>, le </a:t>
            </a:r>
            <a:r>
              <a:rPr lang="en-US" sz="2800" dirty="0" err="1" smtClean="0"/>
              <a:t>limitazioni</a:t>
            </a:r>
            <a:r>
              <a:rPr lang="en-US" sz="2800" dirty="0" smtClean="0"/>
              <a:t> </a:t>
            </a:r>
            <a:r>
              <a:rPr lang="en-US" sz="2800" dirty="0" err="1" smtClean="0"/>
              <a:t>più</a:t>
            </a:r>
            <a:r>
              <a:rPr lang="en-US" sz="2800" dirty="0" smtClean="0"/>
              <a:t> </a:t>
            </a:r>
            <a:r>
              <a:rPr lang="en-US" sz="2800" dirty="0" err="1" smtClean="0"/>
              <a:t>comunemente</a:t>
            </a:r>
            <a:r>
              <a:rPr lang="en-US" sz="2800" dirty="0" smtClean="0"/>
              <a:t> </a:t>
            </a:r>
            <a:r>
              <a:rPr lang="en-US" sz="2800" dirty="0" err="1" smtClean="0"/>
              <a:t>identificate</a:t>
            </a:r>
            <a:r>
              <a:rPr lang="en-US" sz="2800" dirty="0" smtClean="0"/>
              <a:t> </a:t>
            </a:r>
            <a:r>
              <a:rPr lang="en-US" sz="2800" dirty="0" err="1" smtClean="0"/>
              <a:t>sono</a:t>
            </a:r>
            <a:r>
              <a:rPr lang="en-US" sz="2800" dirty="0" smtClean="0"/>
              <a:t> </a:t>
            </a:r>
            <a:r>
              <a:rPr lang="en-US" sz="2800" dirty="0" err="1" smtClean="0"/>
              <a:t>rappresentate</a:t>
            </a:r>
            <a:r>
              <a:rPr lang="en-US" sz="2800" dirty="0" smtClean="0"/>
              <a:t> </a:t>
            </a:r>
            <a:r>
              <a:rPr lang="en-US" sz="2800" dirty="0" err="1" smtClean="0"/>
              <a:t>dalla</a:t>
            </a:r>
            <a:r>
              <a:rPr lang="en-US" sz="2800" dirty="0" smtClean="0"/>
              <a:t> </a:t>
            </a:r>
            <a:r>
              <a:rPr lang="en-US" sz="2800" dirty="0" err="1" smtClean="0"/>
              <a:t>difficoltà</a:t>
            </a:r>
            <a:r>
              <a:rPr lang="en-US" sz="2800" dirty="0" smtClean="0"/>
              <a:t> a </a:t>
            </a:r>
            <a:r>
              <a:rPr lang="en-US" sz="2800" dirty="0" err="1" smtClean="0"/>
              <a:t>salire</a:t>
            </a:r>
            <a:r>
              <a:rPr lang="en-US" sz="2800" dirty="0" smtClean="0"/>
              <a:t> un piano </a:t>
            </a:r>
            <a:r>
              <a:rPr lang="en-US" sz="2800" dirty="0" err="1" smtClean="0"/>
              <a:t>di</a:t>
            </a:r>
            <a:r>
              <a:rPr lang="en-US" sz="2800" dirty="0" smtClean="0"/>
              <a:t> scale ( 21.7 </a:t>
            </a:r>
            <a:r>
              <a:rPr lang="en-US" sz="2800" dirty="0" err="1" smtClean="0"/>
              <a:t>milioni</a:t>
            </a:r>
            <a:r>
              <a:rPr lang="en-US" sz="2800" dirty="0" smtClean="0"/>
              <a:t> , 10%) </a:t>
            </a:r>
            <a:r>
              <a:rPr lang="en-US" sz="2800" dirty="0" err="1" smtClean="0"/>
              <a:t>ed</a:t>
            </a:r>
            <a:r>
              <a:rPr lang="en-US" sz="2800" dirty="0" smtClean="0"/>
              <a:t> a </a:t>
            </a:r>
            <a:r>
              <a:rPr lang="en-US" sz="2800" dirty="0" err="1" smtClean="0"/>
              <a:t>camminare</a:t>
            </a:r>
            <a:r>
              <a:rPr lang="en-US" sz="2800" dirty="0" smtClean="0"/>
              <a:t> per circa 500 </a:t>
            </a:r>
            <a:r>
              <a:rPr lang="en-US" sz="2800" dirty="0" err="1" smtClean="0"/>
              <a:t>metri</a:t>
            </a:r>
            <a:r>
              <a:rPr lang="en-US" sz="2800" dirty="0" smtClean="0"/>
              <a:t> ( 22.5 </a:t>
            </a:r>
            <a:r>
              <a:rPr lang="en-US" sz="2800" dirty="0" err="1" smtClean="0"/>
              <a:t>milioni</a:t>
            </a:r>
            <a:r>
              <a:rPr lang="en-US" sz="2800" dirty="0" smtClean="0"/>
              <a:t>, 10.3%)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err="1" smtClean="0"/>
              <a:t>Ciò</a:t>
            </a:r>
            <a:r>
              <a:rPr lang="en-US" sz="2800" dirty="0" smtClean="0"/>
              <a:t> </a:t>
            </a:r>
            <a:r>
              <a:rPr lang="en-US" sz="2800" dirty="0" err="1" smtClean="0"/>
              <a:t>significa</a:t>
            </a:r>
            <a:r>
              <a:rPr lang="en-US" sz="2800" dirty="0" smtClean="0"/>
              <a:t> </a:t>
            </a:r>
            <a:r>
              <a:rPr lang="en-US" sz="2800" dirty="0" err="1" smtClean="0"/>
              <a:t>che</a:t>
            </a:r>
            <a:r>
              <a:rPr lang="en-US" sz="2800" dirty="0" smtClean="0"/>
              <a:t> 1 </a:t>
            </a:r>
            <a:r>
              <a:rPr lang="en-US" sz="2800" dirty="0" err="1" smtClean="0"/>
              <a:t>su</a:t>
            </a:r>
            <a:r>
              <a:rPr lang="en-US" sz="2800" dirty="0" smtClean="0"/>
              <a:t> 10 </a:t>
            </a:r>
            <a:r>
              <a:rPr lang="en-US" sz="2800" dirty="0" err="1" smtClean="0"/>
              <a:t>adulti</a:t>
            </a:r>
            <a:r>
              <a:rPr lang="en-US" sz="2800" dirty="0" smtClean="0"/>
              <a:t> ha </a:t>
            </a:r>
            <a:r>
              <a:rPr lang="en-US" sz="2800" dirty="0" err="1" smtClean="0"/>
              <a:t>problemi</a:t>
            </a:r>
            <a:r>
              <a:rPr lang="en-US" sz="2800" dirty="0" smtClean="0"/>
              <a:t> a </a:t>
            </a:r>
            <a:r>
              <a:rPr lang="en-US" sz="2800" dirty="0" err="1" smtClean="0"/>
              <a:t>percorrere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distanza</a:t>
            </a:r>
            <a:r>
              <a:rPr lang="en-US" sz="2800" dirty="0" smtClean="0"/>
              <a:t> come </a:t>
            </a:r>
            <a:r>
              <a:rPr lang="en-US" sz="2800" dirty="0" err="1" smtClean="0"/>
              <a:t>quella</a:t>
            </a:r>
            <a:r>
              <a:rPr lang="en-US" sz="2800" dirty="0" smtClean="0"/>
              <a:t> </a:t>
            </a:r>
            <a:r>
              <a:rPr lang="en-US" sz="2800" dirty="0" err="1" smtClean="0"/>
              <a:t>tra</a:t>
            </a:r>
            <a:r>
              <a:rPr lang="en-US" sz="2800" dirty="0" smtClean="0"/>
              <a:t> 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parcheggio</a:t>
            </a:r>
            <a:r>
              <a:rPr lang="en-US" sz="2800" dirty="0" smtClean="0"/>
              <a:t> </a:t>
            </a:r>
            <a:r>
              <a:rPr lang="en-US" sz="2800" dirty="0" err="1" smtClean="0"/>
              <a:t>ed</a:t>
            </a:r>
            <a:r>
              <a:rPr lang="en-US" sz="2800" dirty="0" smtClean="0"/>
              <a:t> un </a:t>
            </a:r>
            <a:r>
              <a:rPr lang="en-US" sz="2800" dirty="0" err="1" smtClean="0"/>
              <a:t>centro</a:t>
            </a:r>
            <a:r>
              <a:rPr lang="en-US" sz="2800" dirty="0" smtClean="0"/>
              <a:t> </a:t>
            </a:r>
            <a:r>
              <a:rPr lang="en-US" sz="2800" dirty="0" err="1" smtClean="0"/>
              <a:t>commerciale</a:t>
            </a:r>
            <a:r>
              <a:rPr lang="en-US" sz="2800" dirty="0" smtClean="0"/>
              <a:t>. </a:t>
            </a:r>
            <a:endParaRPr lang="it-IT" sz="28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792" y="395461"/>
            <a:ext cx="9289032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avori -abstract\ONDA medicina di genere\149789917746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393" y="683493"/>
            <a:ext cx="9466652" cy="6264696"/>
          </a:xfrm>
          <a:prstGeom prst="rect">
            <a:avLst/>
          </a:prstGeom>
          <a:noFill/>
        </p:spPr>
      </p:pic>
      <p:sp>
        <p:nvSpPr>
          <p:cNvPr id="3" name="Ovale 2"/>
          <p:cNvSpPr/>
          <p:nvPr/>
        </p:nvSpPr>
        <p:spPr bwMode="auto">
          <a:xfrm>
            <a:off x="3600152" y="5219997"/>
            <a:ext cx="5832648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effectLst/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Users\User\Desktop\lavori -abstract\ONDA medicina di genere\1497899007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25" y="1093788"/>
            <a:ext cx="9174163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e 2"/>
          <p:cNvSpPr/>
          <p:nvPr/>
        </p:nvSpPr>
        <p:spPr bwMode="auto">
          <a:xfrm>
            <a:off x="3456136" y="2411685"/>
            <a:ext cx="5112568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effectLst/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lavori -abstract\ONDA medicina di genere\14978989511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824" y="356280"/>
            <a:ext cx="8640960" cy="6734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disabilities-limitations-figur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763588"/>
            <a:ext cx="888047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In conclusione…….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3880" y="1763613"/>
            <a:ext cx="8605838" cy="5155474"/>
          </a:xfrm>
        </p:spPr>
        <p:txBody>
          <a:bodyPr/>
          <a:lstStyle/>
          <a:p>
            <a:r>
              <a:rPr lang="it-IT" sz="3200" dirty="0"/>
              <a:t>Le malattie autoimmuni sono </a:t>
            </a:r>
            <a:r>
              <a:rPr lang="it-IT" sz="3200" dirty="0" smtClean="0"/>
              <a:t>complesse, </a:t>
            </a:r>
            <a:r>
              <a:rPr lang="it-IT" sz="3200" dirty="0"/>
              <a:t>con manifestazioni eterogenee e spesso aspecifiche</a:t>
            </a:r>
          </a:p>
          <a:p>
            <a:r>
              <a:rPr lang="it-IT" sz="3200" dirty="0"/>
              <a:t>Interessano tutte le età della vita delle donne, influenzando ogni tappa fondamentale della loro vita</a:t>
            </a:r>
          </a:p>
          <a:p>
            <a:r>
              <a:rPr lang="it-IT" sz="3200" dirty="0"/>
              <a:t>Possono determinare disabilità</a:t>
            </a:r>
          </a:p>
          <a:p>
            <a:r>
              <a:rPr lang="it-IT" sz="3200" dirty="0"/>
              <a:t>Ricordiamoci delle </a:t>
            </a:r>
            <a:r>
              <a:rPr lang="it-IT" sz="3200" dirty="0" err="1"/>
              <a:t>Red</a:t>
            </a:r>
            <a:r>
              <a:rPr lang="it-IT" sz="3200" dirty="0"/>
              <a:t> </a:t>
            </a:r>
            <a:r>
              <a:rPr lang="it-IT" sz="3200" dirty="0" err="1"/>
              <a:t>Flags</a:t>
            </a:r>
            <a:r>
              <a:rPr lang="it-IT" sz="3200" dirty="0"/>
              <a:t>                      e </a:t>
            </a:r>
          </a:p>
          <a:p>
            <a:endParaRPr lang="it-IT" sz="3200" dirty="0"/>
          </a:p>
          <a:p>
            <a:pPr marL="107950" indent="0">
              <a:buNone/>
            </a:pPr>
            <a:r>
              <a:rPr lang="it-IT" sz="3200" dirty="0"/>
              <a:t>parliamone con il medico</a:t>
            </a:r>
            <a:endParaRPr lang="it-IT" sz="3200" dirty="0"/>
          </a:p>
        </p:txBody>
      </p:sp>
      <p:pic>
        <p:nvPicPr>
          <p:cNvPr id="4" name="Picture 4" descr="C:\Users\User\Desktop\lavori -abstract\ONDA medicina di genere\2014-08-24-Red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0432" y="4643933"/>
            <a:ext cx="1402403" cy="936104"/>
          </a:xfrm>
          <a:prstGeom prst="rect">
            <a:avLst/>
          </a:prstGeom>
          <a:noFill/>
        </p:spPr>
      </p:pic>
      <p:pic>
        <p:nvPicPr>
          <p:cNvPr id="5" name="Picture 4" descr="C:\Users\User\Desktop\lavori -abstract\ONDA medicina di genere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608" y="292394"/>
            <a:ext cx="1866900" cy="1569720"/>
          </a:xfrm>
          <a:prstGeom prst="rect">
            <a:avLst/>
          </a:prstGeom>
          <a:noFill/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294" y="5796061"/>
            <a:ext cx="1661170" cy="16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lavori -abstract\che-barba-che-noia-e308822a-83c9-4b0c-a2ff-7321781b5a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565" y="683493"/>
            <a:ext cx="7077709" cy="4968552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4248224" y="5868069"/>
            <a:ext cx="5027338" cy="675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latin typeface="Bradley Hand ITC" pitchFamily="66" charset="0"/>
              </a:rPr>
              <a:t>Grazie per l’attenzione</a:t>
            </a:r>
            <a:endParaRPr lang="it-IT" sz="40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lavori -abstract\ONDA medicina di genere\arthrit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731838"/>
            <a:ext cx="9779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lavori -abstract\ONDA medicina di genere\prevalence_autoimmu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238" y="960438"/>
            <a:ext cx="78041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lavori -abstract\ONDA medicina di genere\1497899056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866" y="539477"/>
            <a:ext cx="910985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1288</Words>
  <Application>Microsoft Office PowerPoint</Application>
  <PresentationFormat>Personalizzato</PresentationFormat>
  <Paragraphs>206</Paragraphs>
  <Slides>63</Slides>
  <Notes>2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63</vt:i4>
      </vt:variant>
    </vt:vector>
  </HeadingPairs>
  <TitlesOfParts>
    <vt:vector size="70" baseType="lpstr">
      <vt:lpstr>Arial</vt:lpstr>
      <vt:lpstr>Bradley Hand ITC</vt:lpstr>
      <vt:lpstr>msgothic</vt:lpstr>
      <vt:lpstr>Symbol</vt:lpstr>
      <vt:lpstr>Times New Roman</vt:lpstr>
      <vt:lpstr>Wingdings</vt:lpstr>
      <vt:lpstr>Tema di Office</vt:lpstr>
      <vt:lpstr>Onda Osservatorio  Nazionale sulla Salute della Donna e di genere le donne e le malattie reumatiche  le connettiviti e le artriti: cosa sono  e quando sospettarle</vt:lpstr>
      <vt:lpstr>Agenda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malattie autoimmuni sistemiche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malattie autoimmuni sistemiche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malattie autoimmuni sistemiche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malattie autoimmuni sistemiche</vt:lpstr>
      <vt:lpstr>Artrite reumatoide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sessualità</vt:lpstr>
      <vt:lpstr>Presentazione standard di PowerPoint</vt:lpstr>
      <vt:lpstr>La fertilità</vt:lpstr>
      <vt:lpstr>Presentazione standard di PowerPoint</vt:lpstr>
      <vt:lpstr>La fertilità</vt:lpstr>
      <vt:lpstr>La gravidanza</vt:lpstr>
      <vt:lpstr>La gravidanza nel LES</vt:lpstr>
      <vt:lpstr>La gravidanza</vt:lpstr>
      <vt:lpstr>La gravidanza:outcome fetale</vt:lpstr>
      <vt:lpstr>Presentazione standard di PowerPoint</vt:lpstr>
      <vt:lpstr>Presentazione standard di PowerPoint</vt:lpstr>
      <vt:lpstr>la menopausa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Cosa si intende per disabilità</vt:lpstr>
      <vt:lpstr>Presentazione standard di PowerPoint</vt:lpstr>
      <vt:lpstr>Presentazione standard di PowerPoint</vt:lpstr>
      <vt:lpstr>Presentazione standard di PowerPoint</vt:lpstr>
      <vt:lpstr>In conclusione…….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30 maggio 2013</dc:title>
  <dc:creator>User</dc:creator>
  <cp:lastModifiedBy>Utente Windows</cp:lastModifiedBy>
  <cp:revision>119</cp:revision>
  <dcterms:modified xsi:type="dcterms:W3CDTF">2019-05-09T20:44:58Z</dcterms:modified>
</cp:coreProperties>
</file>